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Lst>
  <p:notesMasterIdLst>
    <p:notesMasterId r:id="rId31"/>
  </p:notesMasterIdLst>
  <p:handoutMasterIdLst>
    <p:handoutMasterId r:id="rId32"/>
  </p:handoutMasterIdLst>
  <p:sldIdLst>
    <p:sldId id="292" r:id="rId5"/>
    <p:sldId id="327" r:id="rId6"/>
    <p:sldId id="301" r:id="rId7"/>
    <p:sldId id="295" r:id="rId8"/>
    <p:sldId id="332" r:id="rId9"/>
    <p:sldId id="297" r:id="rId10"/>
    <p:sldId id="331" r:id="rId11"/>
    <p:sldId id="296" r:id="rId12"/>
    <p:sldId id="328" r:id="rId13"/>
    <p:sldId id="298" r:id="rId14"/>
    <p:sldId id="299" r:id="rId15"/>
    <p:sldId id="329" r:id="rId16"/>
    <p:sldId id="302" r:id="rId17"/>
    <p:sldId id="300" r:id="rId18"/>
    <p:sldId id="308" r:id="rId19"/>
    <p:sldId id="314" r:id="rId20"/>
    <p:sldId id="315" r:id="rId21"/>
    <p:sldId id="317" r:id="rId22"/>
    <p:sldId id="318" r:id="rId23"/>
    <p:sldId id="319" r:id="rId24"/>
    <p:sldId id="333" r:id="rId25"/>
    <p:sldId id="320" r:id="rId26"/>
    <p:sldId id="326" r:id="rId27"/>
    <p:sldId id="322" r:id="rId28"/>
    <p:sldId id="291" r:id="rId29"/>
    <p:sldId id="293" r:id="rId30"/>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5082"/>
    <a:srgbClr val="F3E068"/>
    <a:srgbClr val="E98B0D"/>
    <a:srgbClr val="0037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39" autoAdjust="0"/>
  </p:normalViewPr>
  <p:slideViewPr>
    <p:cSldViewPr snapToGrid="0">
      <p:cViewPr varScale="1">
        <p:scale>
          <a:sx n="103" d="100"/>
          <a:sy n="103" d="100"/>
        </p:scale>
        <p:origin x="138" y="378"/>
      </p:cViewPr>
      <p:guideLst/>
    </p:cSldViewPr>
  </p:slideViewPr>
  <p:notesTextViewPr>
    <p:cViewPr>
      <p:scale>
        <a:sx n="1" d="1"/>
        <a:sy n="1" d="1"/>
      </p:scale>
      <p:origin x="0" y="0"/>
    </p:cViewPr>
  </p:notesTextViewPr>
  <p:notesViewPr>
    <p:cSldViewPr snapToGrid="0">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6FC0A7B-6666-4F41-AD03-C74B76B10001}" type="datetime1">
              <a:rPr lang="it-IT" smtClean="0"/>
              <a:t>10/05/2024</a:t>
            </a:fld>
            <a:endParaRPr lang="it-IT" dirty="0"/>
          </a:p>
        </p:txBody>
      </p:sp>
      <p:sp>
        <p:nvSpPr>
          <p:cNvPr id="4" name="Segnaposto piè di pagina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2858E0-3D38-47B7-97D4-4FE08D90D359}" type="slidenum">
              <a:rPr lang="it-IT" smtClean="0"/>
              <a:t>‹N›</a:t>
            </a:fld>
            <a:endParaRPr lang="it-IT"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E367B-2E0B-461C-8280-86016408BD7C}" type="datetime1">
              <a:rPr lang="it-IT" smtClean="0"/>
              <a:pPr/>
              <a:t>10/05/2024</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84ECAD9-32EE-4091-BDA5-6BD15ACC5E58}" type="slidenum">
              <a:rPr lang="it-IT" noProof="0" smtClean="0"/>
              <a:t>‹N›</a:t>
            </a:fld>
            <a:endParaRPr lang="it-IT"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28C11648-5AA7-9E4A-872E-2B008A7ACF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a:extLst>
              <a:ext uri="{FF2B5EF4-FFF2-40B4-BE49-F238E27FC236}">
                <a16:creationId xmlns:a16="http://schemas.microsoft.com/office/drawing/2014/main" id="{74D01F66-8C51-7D47-BF18-E7E43FAE54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latin typeface="Times New Roman" panose="02020603050405020304" pitchFamily="18" charset="0"/>
              </a:rPr>
              <a:t>Non è una diapo è un dogma.</a:t>
            </a:r>
          </a:p>
        </p:txBody>
      </p:sp>
    </p:spTree>
    <p:extLst>
      <p:ext uri="{BB962C8B-B14F-4D97-AF65-F5344CB8AC3E}">
        <p14:creationId xmlns:p14="http://schemas.microsoft.com/office/powerpoint/2010/main" val="242898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egnaposto immagine diapositiva 1">
            <a:extLst>
              <a:ext uri="{FF2B5EF4-FFF2-40B4-BE49-F238E27FC236}">
                <a16:creationId xmlns:a16="http://schemas.microsoft.com/office/drawing/2014/main" id="{42A0862C-90A9-964D-B45B-003034469F6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Segnaposto note 2">
            <a:extLst>
              <a:ext uri="{FF2B5EF4-FFF2-40B4-BE49-F238E27FC236}">
                <a16:creationId xmlns:a16="http://schemas.microsoft.com/office/drawing/2014/main" id="{948A134B-7D59-064D-82C7-0905C2FC1C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56 vs 59</a:t>
            </a:r>
          </a:p>
        </p:txBody>
      </p:sp>
      <p:sp>
        <p:nvSpPr>
          <p:cNvPr id="14340" name="Segnaposto numero diapositiva 3">
            <a:extLst>
              <a:ext uri="{FF2B5EF4-FFF2-40B4-BE49-F238E27FC236}">
                <a16:creationId xmlns:a16="http://schemas.microsoft.com/office/drawing/2014/main" id="{5E32A2A7-FCE7-1C45-82FF-90EC721C4D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28DF40B-48DB-8E40-B2B7-114693560FD5}" type="slidenum">
              <a:rPr lang="it-IT" altLang="it-IT"/>
              <a:pPr/>
              <a:t>11</a:t>
            </a:fld>
            <a:endParaRPr lang="it-IT" altLang="it-IT"/>
          </a:p>
        </p:txBody>
      </p:sp>
    </p:spTree>
    <p:extLst>
      <p:ext uri="{BB962C8B-B14F-4D97-AF65-F5344CB8AC3E}">
        <p14:creationId xmlns:p14="http://schemas.microsoft.com/office/powerpoint/2010/main" val="4082052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egnaposto immagine diapositiva 1">
            <a:extLst>
              <a:ext uri="{FF2B5EF4-FFF2-40B4-BE49-F238E27FC236}">
                <a16:creationId xmlns:a16="http://schemas.microsoft.com/office/drawing/2014/main" id="{5DCE4CFF-8E04-584F-A9A6-BE70BE9EFF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Segnaposto note 2">
            <a:extLst>
              <a:ext uri="{FF2B5EF4-FFF2-40B4-BE49-F238E27FC236}">
                <a16:creationId xmlns:a16="http://schemas.microsoft.com/office/drawing/2014/main" id="{D1CCC23E-6B8B-DE4B-A5AF-C602320CE1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dirty="0"/>
          </a:p>
        </p:txBody>
      </p:sp>
      <p:sp>
        <p:nvSpPr>
          <p:cNvPr id="49156" name="Segnaposto numero diapositiva 3">
            <a:extLst>
              <a:ext uri="{FF2B5EF4-FFF2-40B4-BE49-F238E27FC236}">
                <a16:creationId xmlns:a16="http://schemas.microsoft.com/office/drawing/2014/main" id="{FA0AEB75-0D43-DD49-9772-E3916DBE56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A0E7DAE-0AC1-1E45-9B53-9B60A0E6A382}" type="slidenum">
              <a:rPr lang="it-IT" altLang="it-IT"/>
              <a:pPr/>
              <a:t>14</a:t>
            </a:fld>
            <a:endParaRPr lang="it-IT" altLang="it-IT"/>
          </a:p>
        </p:txBody>
      </p:sp>
    </p:spTree>
    <p:extLst>
      <p:ext uri="{BB962C8B-B14F-4D97-AF65-F5344CB8AC3E}">
        <p14:creationId xmlns:p14="http://schemas.microsoft.com/office/powerpoint/2010/main" val="1044394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smtClean="0">
                <a:solidFill>
                  <a:schemeClr val="tx1"/>
                </a:solidFill>
                <a:effectLst/>
                <a:latin typeface="+mn-lt"/>
                <a:ea typeface="MS PGothic" panose="020B0600070205080204" pitchFamily="34" charset="-128"/>
                <a:cs typeface="+mn-cs"/>
              </a:rPr>
              <a:t>Abstract</a:t>
            </a:r>
            <a:endParaRPr lang="it-IT" sz="1200" kern="1200" dirty="0" smtClean="0">
              <a:solidFill>
                <a:schemeClr val="tx1"/>
              </a:solidFill>
              <a:effectLst/>
              <a:latin typeface="+mn-lt"/>
              <a:ea typeface="MS PGothic" panose="020B0600070205080204" pitchFamily="34" charset="-128"/>
              <a:cs typeface="+mn-cs"/>
            </a:endParaRPr>
          </a:p>
          <a:p>
            <a:r>
              <a:rPr lang="en-US" sz="1200" kern="1200" dirty="0" smtClean="0">
                <a:solidFill>
                  <a:schemeClr val="tx1"/>
                </a:solidFill>
                <a:effectLst/>
                <a:latin typeface="+mn-lt"/>
                <a:ea typeface="MS PGothic" panose="020B0600070205080204" pitchFamily="34" charset="-128"/>
                <a:cs typeface="+mn-cs"/>
              </a:rPr>
              <a:t> </a:t>
            </a:r>
            <a:endParaRPr lang="it-IT" sz="1200" kern="1200" dirty="0" smtClean="0">
              <a:solidFill>
                <a:schemeClr val="tx1"/>
              </a:solidFill>
              <a:effectLst/>
              <a:latin typeface="+mn-lt"/>
              <a:ea typeface="MS PGothic" panose="020B0600070205080204" pitchFamily="34" charset="-128"/>
              <a:cs typeface="+mn-cs"/>
            </a:endParaRPr>
          </a:p>
          <a:p>
            <a:r>
              <a:rPr lang="en-US" sz="1200" kern="1200" dirty="0" smtClean="0">
                <a:solidFill>
                  <a:schemeClr val="tx1"/>
                </a:solidFill>
                <a:effectLst/>
                <a:latin typeface="+mn-lt"/>
                <a:ea typeface="MS PGothic" panose="020B0600070205080204" pitchFamily="34" charset="-128"/>
                <a:cs typeface="+mn-cs"/>
              </a:rPr>
              <a:t>Modified Minimally Invasive Ivor-Lewis </a:t>
            </a:r>
            <a:r>
              <a:rPr lang="en-US" sz="1200" kern="1200" dirty="0" err="1" smtClean="0">
                <a:solidFill>
                  <a:schemeClr val="tx1"/>
                </a:solidFill>
                <a:effectLst/>
                <a:latin typeface="+mn-lt"/>
                <a:ea typeface="MS PGothic" panose="020B0600070205080204" pitchFamily="34" charset="-128"/>
                <a:cs typeface="+mn-cs"/>
              </a:rPr>
              <a:t>Esophagectomy</a:t>
            </a:r>
            <a:r>
              <a:rPr lang="en-US" sz="1200" kern="1200" dirty="0" smtClean="0">
                <a:solidFill>
                  <a:schemeClr val="tx1"/>
                </a:solidFill>
                <a:effectLst/>
                <a:latin typeface="+mn-lt"/>
                <a:ea typeface="MS PGothic" panose="020B0600070205080204" pitchFamily="34" charset="-128"/>
                <a:cs typeface="+mn-cs"/>
              </a:rPr>
              <a:t> with Trans-hiatal esophageal transection</a:t>
            </a:r>
            <a:endParaRPr lang="it-IT" sz="1200" kern="1200" dirty="0" smtClean="0">
              <a:solidFill>
                <a:schemeClr val="tx1"/>
              </a:solidFill>
              <a:effectLst/>
              <a:latin typeface="+mn-lt"/>
              <a:ea typeface="MS PGothic" panose="020B0600070205080204" pitchFamily="34" charset="-128"/>
              <a:cs typeface="+mn-cs"/>
            </a:endParaRPr>
          </a:p>
          <a:p>
            <a:r>
              <a:rPr lang="en-US" sz="1200" kern="1200" dirty="0" smtClean="0">
                <a:solidFill>
                  <a:schemeClr val="tx1"/>
                </a:solidFill>
                <a:effectLst/>
                <a:latin typeface="+mn-lt"/>
                <a:ea typeface="MS PGothic" panose="020B0600070205080204" pitchFamily="34" charset="-128"/>
                <a:cs typeface="+mn-cs"/>
              </a:rPr>
              <a:t> </a:t>
            </a:r>
            <a:endParaRPr lang="it-IT" sz="1200" kern="1200" dirty="0" smtClean="0">
              <a:solidFill>
                <a:schemeClr val="tx1"/>
              </a:solidFill>
              <a:effectLst/>
              <a:latin typeface="+mn-lt"/>
              <a:ea typeface="MS PGothic" panose="020B0600070205080204" pitchFamily="34" charset="-128"/>
              <a:cs typeface="+mn-cs"/>
            </a:endParaRPr>
          </a:p>
          <a:p>
            <a:r>
              <a:rPr lang="en-US" sz="1200" kern="1200" dirty="0" smtClean="0">
                <a:solidFill>
                  <a:schemeClr val="tx1"/>
                </a:solidFill>
                <a:effectLst/>
                <a:latin typeface="+mn-lt"/>
                <a:ea typeface="MS PGothic" panose="020B0600070205080204" pitchFamily="34" charset="-128"/>
                <a:cs typeface="+mn-cs"/>
              </a:rPr>
              <a:t>AIM: The minimally invasive approach for Ivor-Lewis </a:t>
            </a:r>
            <a:r>
              <a:rPr lang="en-US" sz="1200" kern="1200" dirty="0" err="1" smtClean="0">
                <a:solidFill>
                  <a:schemeClr val="tx1"/>
                </a:solidFill>
                <a:effectLst/>
                <a:latin typeface="+mn-lt"/>
                <a:ea typeface="MS PGothic" panose="020B0600070205080204" pitchFamily="34" charset="-128"/>
                <a:cs typeface="+mn-cs"/>
              </a:rPr>
              <a:t>esophagectomy</a:t>
            </a:r>
            <a:r>
              <a:rPr lang="en-US" sz="1200" kern="1200" dirty="0" smtClean="0">
                <a:solidFill>
                  <a:schemeClr val="tx1"/>
                </a:solidFill>
                <a:effectLst/>
                <a:latin typeface="+mn-lt"/>
                <a:ea typeface="MS PGothic" panose="020B0600070205080204" pitchFamily="34" charset="-128"/>
                <a:cs typeface="+mn-cs"/>
              </a:rPr>
              <a:t> (Ivor-Lewis MIE) technique is a challenging procedure for the technical difficulties in intrathoracic anastomosis. To decrease the complexity of MIE, we modified the technique by transecting the esophagus during the laparoscopic stage, via a trans-hiatal approach.</a:t>
            </a:r>
            <a:endParaRPr lang="it-IT" sz="1200" kern="1200" dirty="0" smtClean="0">
              <a:solidFill>
                <a:schemeClr val="tx1"/>
              </a:solidFill>
              <a:effectLst/>
              <a:latin typeface="+mn-lt"/>
              <a:ea typeface="MS PGothic" panose="020B0600070205080204" pitchFamily="34" charset="-128"/>
              <a:cs typeface="+mn-cs"/>
            </a:endParaRPr>
          </a:p>
          <a:p>
            <a:r>
              <a:rPr lang="en-US" sz="1200" kern="1200" dirty="0" smtClean="0">
                <a:solidFill>
                  <a:schemeClr val="tx1"/>
                </a:solidFill>
                <a:effectLst/>
                <a:latin typeface="+mn-lt"/>
                <a:ea typeface="MS PGothic" panose="020B0600070205080204" pitchFamily="34" charset="-128"/>
                <a:cs typeface="+mn-cs"/>
              </a:rPr>
              <a:t> </a:t>
            </a:r>
            <a:endParaRPr lang="it-IT" sz="1200" kern="1200" dirty="0" smtClean="0">
              <a:solidFill>
                <a:schemeClr val="tx1"/>
              </a:solidFill>
              <a:effectLst/>
              <a:latin typeface="+mn-lt"/>
              <a:ea typeface="MS PGothic" panose="020B0600070205080204" pitchFamily="34" charset="-128"/>
              <a:cs typeface="+mn-cs"/>
            </a:endParaRPr>
          </a:p>
          <a:p>
            <a:r>
              <a:rPr lang="en-US" sz="1200" kern="1200" dirty="0" smtClean="0">
                <a:solidFill>
                  <a:schemeClr val="tx1"/>
                </a:solidFill>
                <a:effectLst/>
                <a:latin typeface="+mn-lt"/>
                <a:ea typeface="MS PGothic" panose="020B0600070205080204" pitchFamily="34" charset="-128"/>
                <a:cs typeface="+mn-cs"/>
              </a:rPr>
              <a:t>Methods: This revision of the procedure allows transabdominal specimen extraction with immediate frozen section examination prior to the thoracic stage. This latter stage is then made easier by the absence of the specimen in the operative ﬁeld, facilitating mediastinal nodes dissection and allowing technically easier intrathoracic </a:t>
            </a:r>
            <a:r>
              <a:rPr lang="en-US" sz="1200" kern="1200" dirty="0" err="1" smtClean="0">
                <a:solidFill>
                  <a:schemeClr val="tx1"/>
                </a:solidFill>
                <a:effectLst/>
                <a:latin typeface="+mn-lt"/>
                <a:ea typeface="MS PGothic" panose="020B0600070205080204" pitchFamily="34" charset="-128"/>
                <a:cs typeface="+mn-cs"/>
              </a:rPr>
              <a:t>esophagogastric</a:t>
            </a:r>
            <a:r>
              <a:rPr lang="en-US" sz="1200" kern="1200" dirty="0" smtClean="0">
                <a:solidFill>
                  <a:schemeClr val="tx1"/>
                </a:solidFill>
                <a:effectLst/>
                <a:latin typeface="+mn-lt"/>
                <a:ea typeface="MS PGothic" panose="020B0600070205080204" pitchFamily="34" charset="-128"/>
                <a:cs typeface="+mn-cs"/>
              </a:rPr>
              <a:t> anastomosis. In addition, the esophageal stump is further resected during the thoracic stage, granting a longer margin. The absence of a thoracotomy to extract the specimen should further reduce pulmonary morbidity.</a:t>
            </a:r>
            <a:endParaRPr lang="it-IT" sz="1200" kern="1200" dirty="0" smtClean="0">
              <a:solidFill>
                <a:schemeClr val="tx1"/>
              </a:solidFill>
              <a:effectLst/>
              <a:latin typeface="+mn-lt"/>
              <a:ea typeface="MS PGothic" panose="020B0600070205080204" pitchFamily="34" charset="-128"/>
              <a:cs typeface="+mn-cs"/>
            </a:endParaRPr>
          </a:p>
          <a:p>
            <a:r>
              <a:rPr lang="en-US" sz="1200" kern="1200" dirty="0" smtClean="0">
                <a:solidFill>
                  <a:schemeClr val="tx1"/>
                </a:solidFill>
                <a:effectLst/>
                <a:latin typeface="+mn-lt"/>
                <a:ea typeface="MS PGothic" panose="020B0600070205080204" pitchFamily="34" charset="-128"/>
                <a:cs typeface="+mn-cs"/>
              </a:rPr>
              <a:t> </a:t>
            </a:r>
            <a:endParaRPr lang="it-IT" sz="1200" kern="1200" dirty="0" smtClean="0">
              <a:solidFill>
                <a:schemeClr val="tx1"/>
              </a:solidFill>
              <a:effectLst/>
              <a:latin typeface="+mn-lt"/>
              <a:ea typeface="MS PGothic" panose="020B0600070205080204" pitchFamily="34" charset="-128"/>
              <a:cs typeface="+mn-cs"/>
            </a:endParaRPr>
          </a:p>
          <a:p>
            <a:r>
              <a:rPr lang="en-US" sz="1200" kern="1200" dirty="0" smtClean="0">
                <a:solidFill>
                  <a:schemeClr val="tx1"/>
                </a:solidFill>
                <a:effectLst/>
                <a:latin typeface="+mn-lt"/>
                <a:ea typeface="MS PGothic" panose="020B0600070205080204" pitchFamily="34" charset="-128"/>
                <a:cs typeface="+mn-cs"/>
              </a:rPr>
              <a:t>Results: Fourteen patients underwent Ivor-Lewis MIE with the modified technique. Mean operative time was 436(±62) minutes, no conversion to open surgery was required and there was no anastomotic leak, whereas 1 post-operative </a:t>
            </a:r>
            <a:r>
              <a:rPr lang="en-US" sz="1200" kern="1200" dirty="0" err="1" smtClean="0">
                <a:solidFill>
                  <a:schemeClr val="tx1"/>
                </a:solidFill>
                <a:effectLst/>
                <a:latin typeface="+mn-lt"/>
                <a:ea typeface="MS PGothic" panose="020B0600070205080204" pitchFamily="34" charset="-128"/>
                <a:cs typeface="+mn-cs"/>
              </a:rPr>
              <a:t>chyle</a:t>
            </a:r>
            <a:r>
              <a:rPr lang="en-US" sz="1200" kern="1200" dirty="0" smtClean="0">
                <a:solidFill>
                  <a:schemeClr val="tx1"/>
                </a:solidFill>
                <a:effectLst/>
                <a:latin typeface="+mn-lt"/>
                <a:ea typeface="MS PGothic" panose="020B0600070205080204" pitchFamily="34" charset="-128"/>
                <a:cs typeface="+mn-cs"/>
              </a:rPr>
              <a:t> leak (7.1%) was detected and treated by conservative approach. Five patients (35.7%) developed pulmonary complications and 4 (28.6%) has </a:t>
            </a:r>
            <a:r>
              <a:rPr lang="en-US" sz="1200" kern="1200" dirty="0" err="1" smtClean="0">
                <a:solidFill>
                  <a:schemeClr val="tx1"/>
                </a:solidFill>
                <a:effectLst/>
                <a:latin typeface="+mn-lt"/>
                <a:ea typeface="MS PGothic" panose="020B0600070205080204" pitchFamily="34" charset="-128"/>
                <a:cs typeface="+mn-cs"/>
              </a:rPr>
              <a:t>clavien-dindo</a:t>
            </a:r>
            <a:r>
              <a:rPr lang="en-US" sz="1200" kern="1200" dirty="0" smtClean="0">
                <a:solidFill>
                  <a:schemeClr val="tx1"/>
                </a:solidFill>
                <a:effectLst/>
                <a:latin typeface="+mn-lt"/>
                <a:ea typeface="MS PGothic" panose="020B0600070205080204" pitchFamily="34" charset="-128"/>
                <a:cs typeface="+mn-cs"/>
              </a:rPr>
              <a:t> 3 complications, but no 90-days mortality was registered.  ICU mean stay was 2.9(±1.8) days and the median length of stay was 11(IQR=5.5) days. Mean number of nodes retrieved was 34.9(±15.6), among which a mean of 5.8(±5.5) were mediastinal and the mean Lymph Node Ratio was 0.12(±0.12). The mean length of esophageal margin was 43.4(±13.5) mm. In 2 cases (14.3%) the frozen section examination of the esophageal margin obtained by the trans-hiatal transection appeared to be infiltrated by the tumor, in both cases the frozen section examination of the further esophageal resection, performed during the thoracic stage, resulted free from tumor. However, one of these cases (7.1%) resulted infiltrated by the tumor at definitive pathology result.  After a mean follow-up of 16.8(±8.8) months, 5 patients (35.7%) have developed a recurrence, only 1 (7.1%) local recurrence. The median estimates DFS and OS were 13 months and 29 months, respectively.</a:t>
            </a:r>
            <a:endParaRPr lang="it-IT" sz="1200" kern="1200" dirty="0" smtClean="0">
              <a:solidFill>
                <a:schemeClr val="tx1"/>
              </a:solidFill>
              <a:effectLst/>
              <a:latin typeface="+mn-lt"/>
              <a:ea typeface="MS PGothic" panose="020B0600070205080204" pitchFamily="34" charset="-128"/>
              <a:cs typeface="+mn-cs"/>
            </a:endParaRPr>
          </a:p>
          <a:p>
            <a:r>
              <a:rPr lang="en-US" sz="1200" kern="1200" dirty="0" smtClean="0">
                <a:solidFill>
                  <a:schemeClr val="tx1"/>
                </a:solidFill>
                <a:effectLst/>
                <a:latin typeface="+mn-lt"/>
                <a:ea typeface="MS PGothic" panose="020B0600070205080204" pitchFamily="34" charset="-128"/>
                <a:cs typeface="+mn-cs"/>
              </a:rPr>
              <a:t> </a:t>
            </a:r>
            <a:endParaRPr lang="it-IT" sz="1200" kern="1200" dirty="0" smtClean="0">
              <a:solidFill>
                <a:schemeClr val="tx1"/>
              </a:solidFill>
              <a:effectLst/>
              <a:latin typeface="+mn-lt"/>
              <a:ea typeface="MS PGothic" panose="020B0600070205080204" pitchFamily="34" charset="-128"/>
              <a:cs typeface="+mn-cs"/>
            </a:endParaRPr>
          </a:p>
          <a:p>
            <a:r>
              <a:rPr lang="en-US" sz="1200" kern="1200" dirty="0" smtClean="0">
                <a:solidFill>
                  <a:schemeClr val="tx1"/>
                </a:solidFill>
                <a:effectLst/>
                <a:latin typeface="+mn-lt"/>
                <a:ea typeface="MS PGothic" panose="020B0600070205080204" pitchFamily="34" charset="-128"/>
                <a:cs typeface="+mn-cs"/>
              </a:rPr>
              <a:t>Conclusion: The proposed revision of the Ivor-Lewis MIE procedure seems to be safe and feasible, with comparable outcomes to the traditional technique.</a:t>
            </a:r>
            <a:endParaRPr lang="it-IT" sz="1200" kern="1200" dirty="0" smtClean="0">
              <a:solidFill>
                <a:schemeClr val="tx1"/>
              </a:solidFill>
              <a:effectLst/>
              <a:latin typeface="+mn-lt"/>
              <a:ea typeface="MS PGothic" panose="020B0600070205080204" pitchFamily="34" charset="-128"/>
              <a:cs typeface="+mn-cs"/>
            </a:endParaRPr>
          </a:p>
          <a:p>
            <a:r>
              <a:rPr lang="en-US" sz="1200" kern="1200" dirty="0" smtClean="0">
                <a:solidFill>
                  <a:schemeClr val="tx1"/>
                </a:solidFill>
                <a:effectLst/>
                <a:latin typeface="+mn-lt"/>
                <a:ea typeface="MS PGothic" panose="020B0600070205080204" pitchFamily="34" charset="-128"/>
                <a:cs typeface="+mn-cs"/>
              </a:rPr>
              <a:t> </a:t>
            </a:r>
            <a:endParaRPr lang="it-IT" sz="1200" kern="1200" dirty="0" smtClean="0">
              <a:solidFill>
                <a:schemeClr val="tx1"/>
              </a:solidFill>
              <a:effectLst/>
              <a:latin typeface="+mn-lt"/>
              <a:ea typeface="MS PGothic" panose="020B0600070205080204" pitchFamily="34" charset="-128"/>
              <a:cs typeface="+mn-cs"/>
            </a:endParaRPr>
          </a:p>
          <a:p>
            <a:endParaRPr lang="it-IT" dirty="0"/>
          </a:p>
        </p:txBody>
      </p:sp>
      <p:sp>
        <p:nvSpPr>
          <p:cNvPr id="4" name="Segnaposto numero diapositiva 3"/>
          <p:cNvSpPr>
            <a:spLocks noGrp="1"/>
          </p:cNvSpPr>
          <p:nvPr>
            <p:ph type="sldNum" sz="quarter" idx="10"/>
          </p:nvPr>
        </p:nvSpPr>
        <p:spPr/>
        <p:txBody>
          <a:bodyPr/>
          <a:lstStyle/>
          <a:p>
            <a:fld id="{CBB791BE-F290-DA48-9F4F-E80223C845DC}" type="slidenum">
              <a:rPr lang="it-IT" altLang="it-IT" smtClean="0"/>
              <a:pPr/>
              <a:t>20</a:t>
            </a:fld>
            <a:endParaRPr lang="it-IT" altLang="it-IT"/>
          </a:p>
        </p:txBody>
      </p:sp>
    </p:spTree>
    <p:extLst>
      <p:ext uri="{BB962C8B-B14F-4D97-AF65-F5344CB8AC3E}">
        <p14:creationId xmlns:p14="http://schemas.microsoft.com/office/powerpoint/2010/main" val="4263432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11" name="Segnaposto immagine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54DB44FF-F9B4-4E5D-9888-DD07079D4562}" type="datetime1">
              <a:rPr lang="it-IT" noProof="0" smtClean="0"/>
              <a:t>10/05/2024</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3" name="Sottotitolo 2"/>
          <p:cNvSpPr>
            <a:spLocks noGrp="1"/>
          </p:cNvSpPr>
          <p:nvPr>
            <p:ph type="subTitle" idx="1"/>
          </p:nvPr>
        </p:nvSpPr>
        <p:spPr>
          <a:xfrm>
            <a:off x="1212850" y="4508500"/>
            <a:ext cx="5118100" cy="1279652"/>
          </a:xfrm>
        </p:spPr>
        <p:txBody>
          <a:bodyPr lIns="91440" rIns="91440" rtlCol="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2" name="Titolo 1"/>
          <p:cNvSpPr>
            <a:spLocks noGrp="1"/>
          </p:cNvSpPr>
          <p:nvPr>
            <p:ph type="ctrTitle"/>
          </p:nvPr>
        </p:nvSpPr>
        <p:spPr>
          <a:xfrm>
            <a:off x="1212850" y="2057400"/>
            <a:ext cx="5118100" cy="1929066"/>
          </a:xfrm>
        </p:spPr>
        <p:txBody>
          <a:bodyPr rtlCol="0" anchor="b">
            <a:noAutofit/>
          </a:bodyPr>
          <a:lstStyle>
            <a:lvl1pPr algn="l">
              <a:lnSpc>
                <a:spcPct val="90000"/>
              </a:lnSpc>
              <a:defRPr sz="5400" b="1" spc="-50" baseline="0">
                <a:solidFill>
                  <a:schemeClr val="bg1"/>
                </a:solidFill>
                <a:latin typeface="+mn-lt"/>
              </a:defRPr>
            </a:lvl1pPr>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458984" y="812800"/>
            <a:ext cx="5713841" cy="4868609"/>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hasCustomPrompt="1"/>
          </p:nvPr>
        </p:nvSpPr>
        <p:spPr>
          <a:xfrm>
            <a:off x="1092200" y="3043050"/>
            <a:ext cx="3068832" cy="2638359"/>
          </a:xfrm>
        </p:spPr>
        <p:txBody>
          <a:bodyPr lIns="91440" rIns="91440" rtlCol="0">
            <a:normAutofit/>
          </a:bodyPr>
          <a:lstStyle>
            <a:lvl1pPr marL="0" indent="0" rtl="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251FC1-1A75-47DA-9A6E-B43CF6E86A62}" type="datetime1">
              <a:rPr lang="it-IT" noProof="0" smtClean="0"/>
              <a:t>10/05/2024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egnaposto piè di pagina 2">
            <a:extLst>
              <a:ext uri="{FF2B5EF4-FFF2-40B4-BE49-F238E27FC236}">
                <a16:creationId xmlns:a16="http://schemas.microsoft.com/office/drawing/2014/main" id="{82E39F50-459D-C3E1-C6CC-EA208D50E4FE}"/>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B74319CE-E5CF-4FF9-86AE-7437B4FD3174}" type="datetime1">
              <a:rPr lang="it-IT" noProof="0" smtClean="0"/>
              <a:t>10/05/2024</a:t>
            </a:fld>
            <a:endParaRPr lang="it-IT" noProof="0" dirty="0"/>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4" name="Segnaposto piè di pagina 2">
            <a:extLst>
              <a:ext uri="{FF2B5EF4-FFF2-40B4-BE49-F238E27FC236}">
                <a16:creationId xmlns:a16="http://schemas.microsoft.com/office/drawing/2014/main" id="{DC7E41FD-853D-F717-1775-E30235610CE8}"/>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82620384-FC06-4245-8A4E-BD9C5C3038C1}" type="datetime1">
              <a:rPr lang="it-IT" noProof="0" smtClean="0"/>
              <a:t>10/05/2024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5" name="Rettangolo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title"/>
          </p:nvPr>
        </p:nvSpPr>
        <p:spPr>
          <a:xfrm>
            <a:off x="1092200" y="1885125"/>
            <a:ext cx="3314700" cy="2093975"/>
          </a:xfrm>
        </p:spPr>
        <p:txBody>
          <a:bodyPr rtlCol="0" anchor="ctr">
            <a:normAutofit/>
          </a:bodyPr>
          <a:lstStyle>
            <a:lvl1pPr>
              <a:lnSpc>
                <a:spcPct val="90000"/>
              </a:lnSpc>
              <a:defRPr sz="4400" b="1">
                <a:solidFill>
                  <a:srgbClr val="FFFFFF"/>
                </a:solidFill>
                <a:latin typeface="+mn-lt"/>
              </a:defRPr>
            </a:lvl1pPr>
          </a:lstStyle>
          <a:p>
            <a:pPr rtl="0"/>
            <a:r>
              <a:rPr lang="it-IT" noProof="0"/>
              <a:t>Fare clic per modificare lo stile del titolo dello schema</a:t>
            </a:r>
            <a:endParaRPr lang="it-IT" noProof="0" dirty="0"/>
          </a:p>
        </p:txBody>
      </p:sp>
      <p:sp>
        <p:nvSpPr>
          <p:cNvPr id="18" name="Rettangolo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piè di pagina 2">
            <a:extLst>
              <a:ext uri="{FF2B5EF4-FFF2-40B4-BE49-F238E27FC236}">
                <a16:creationId xmlns:a16="http://schemas.microsoft.com/office/drawing/2014/main" id="{DB5FC7EB-9809-9909-8D31-7667D27CFE29}"/>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bg1"/>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97CAA8-247F-493B-9041-1EB41C0713A1}" type="datetime1">
              <a:rPr lang="it-IT" noProof="0" smtClean="0"/>
              <a:t>10/05/2024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4" name="Segnaposto piè di pagina 2">
            <a:extLst>
              <a:ext uri="{FF2B5EF4-FFF2-40B4-BE49-F238E27FC236}">
                <a16:creationId xmlns:a16="http://schemas.microsoft.com/office/drawing/2014/main" id="{F1E388EF-366D-885A-CF06-6BEFE9E1E7F6}"/>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ADCFC264-2C41-457A-9103-DFF5BC066DDD}" type="datetime1">
              <a:rPr lang="it-IT" noProof="0" smtClean="0"/>
              <a:t>10/05/2024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3068577" y="880375"/>
            <a:ext cx="6054846"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it-IT" noProof="0"/>
              <a:t>Fare clic per modificare lo stile del titolo dello schema</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BFACEB1B-38C0-4995-A1E2-7B5FD48CA44A}" type="datetime1">
              <a:rPr lang="it-IT" noProof="0" smtClean="0"/>
              <a:t>10/05/2024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9" name="Rettangolo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473373" y="943430"/>
            <a:ext cx="4699452"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FDD649FC-C7F2-4966-B125-333FD0271E55}" type="datetime1">
              <a:rPr lang="it-IT" noProof="0" smtClean="0"/>
              <a:t>10/05/2024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0" name="Rettangolo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5350E5C9-4822-4828-86B2-BB987B39863B}" type="datetime1">
              <a:rPr lang="it-IT" noProof="0" smtClean="0"/>
              <a:t>10/05/2024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Rettangolo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15" y="0"/>
            <a:ext cx="12191985" cy="4578350"/>
          </a:xfrm>
          <a:solidFill>
            <a:schemeClr val="bg1"/>
          </a:solidFill>
        </p:spPr>
        <p:txBody>
          <a:bodyPr lIns="457200" tIns="457200" rtlCol="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
        <p:nvSpPr>
          <p:cNvPr id="2" name="Titolo 1"/>
          <p:cNvSpPr>
            <a:spLocks noGrp="1"/>
          </p:cNvSpPr>
          <p:nvPr>
            <p:ph type="title"/>
          </p:nvPr>
        </p:nvSpPr>
        <p:spPr>
          <a:xfrm>
            <a:off x="1097279" y="4799362"/>
            <a:ext cx="10113645" cy="743682"/>
          </a:xfrm>
        </p:spPr>
        <p:txBody>
          <a:bodyPr tIns="0" bIns="0" rtlCol="0" anchor="b">
            <a:noAutofit/>
          </a:bodyPr>
          <a:lstStyle>
            <a:lvl1pPr algn="ctr">
              <a:defRPr sz="4400" b="1">
                <a:solidFill>
                  <a:srgbClr val="FFFFFF"/>
                </a:solidFill>
              </a:defRPr>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lvl1pPr>
              <a:defRPr>
                <a:solidFill>
                  <a:schemeClr val="bg1"/>
                </a:solidFill>
              </a:defRPr>
            </a:lvl1pPr>
          </a:lstStyle>
          <a:p>
            <a:pPr rtl="0"/>
            <a:fld id="{5A04164A-D1F3-464B-BA5A-A4C4D8F35ADB}" type="datetime1">
              <a:rPr lang="it-IT" noProof="0" smtClean="0"/>
              <a:t>10/05/2024</a:t>
            </a:fld>
            <a:endParaRPr lang="it-IT" noProof="0" dirty="0"/>
          </a:p>
        </p:txBody>
      </p:sp>
      <p:sp>
        <p:nvSpPr>
          <p:cNvPr id="6" name="Segnaposto piè di pagina 5"/>
          <p:cNvSpPr>
            <a:spLocks noGrp="1"/>
          </p:cNvSpPr>
          <p:nvPr>
            <p:ph type="ftr" sz="quarter" idx="11"/>
          </p:nvPr>
        </p:nvSpPr>
        <p:spPr>
          <a:xfrm>
            <a:off x="1097279" y="6446838"/>
            <a:ext cx="6818262" cy="365125"/>
          </a:xfrm>
        </p:spPr>
        <p:txBody>
          <a:bodyPr rtlCol="0"/>
          <a:lstStyle>
            <a:lvl1pPr>
              <a:defRPr>
                <a:solidFill>
                  <a:schemeClr val="bg1"/>
                </a:solidFill>
              </a:defRPr>
            </a:lvl1pPr>
          </a:lstStyle>
          <a:p>
            <a:pPr rtl="0"/>
            <a:r>
              <a:rPr lang="it-IT" noProof="0" dirty="0"/>
              <a:t>Piè di pagina</a:t>
            </a:r>
          </a:p>
        </p:txBody>
      </p:sp>
      <p:sp>
        <p:nvSpPr>
          <p:cNvPr id="7" name="Segnaposto numero diapositiva 6"/>
          <p:cNvSpPr>
            <a:spLocks noGrp="1"/>
          </p:cNvSpPr>
          <p:nvPr>
            <p:ph type="sldNum" sz="quarter" idx="12"/>
          </p:nvPr>
        </p:nvSpPr>
        <p:spPr/>
        <p:txBody>
          <a:bodyPr rtlCol="0"/>
          <a:lstStyle>
            <a:lvl1pPr>
              <a:defRPr>
                <a:solidFill>
                  <a:schemeClr val="bg1"/>
                </a:solidFill>
              </a:defRPr>
            </a:lvl1pPr>
          </a:lstStyle>
          <a:p>
            <a:pPr rtl="0"/>
            <a:fld id="{3A98EE3D-8CD1-4C3F-BD1C-C98C9596463C}" type="slidenum">
              <a:rPr lang="it-IT" noProof="0" smtClean="0"/>
              <a:pPr/>
              <a:t>‹N›</a:t>
            </a:fld>
            <a:endParaRPr lang="it-IT" noProof="0" dirty="0"/>
          </a:p>
        </p:txBody>
      </p:sp>
      <p:sp>
        <p:nvSpPr>
          <p:cNvPr id="9" name="Rettangolo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29D1554E-7EF2-44AC-BA44-70A2B54D9DB9}" type="datetime1">
              <a:rPr lang="it-IT" noProof="0" smtClean="0"/>
              <a:t>10/05/2024</a:t>
            </a:fld>
            <a:endParaRPr lang="it-IT" noProof="0" dirty="0"/>
          </a:p>
        </p:txBody>
      </p:sp>
      <p:sp>
        <p:nvSpPr>
          <p:cNvPr id="8" name="Segnaposto piè di pagina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2" name="Rettangolo 11">
            <a:extLst>
              <a:ext uri="{FF2B5EF4-FFF2-40B4-BE49-F238E27FC236}">
                <a16:creationId xmlns:a16="http://schemas.microsoft.com/office/drawing/2014/main" id="{A7C93D4F-3003-4D58-9AFB-356A0F800F42}"/>
              </a:ext>
            </a:extLst>
          </p:cNvPr>
          <p:cNvSpPr/>
          <p:nvPr userDrawn="1"/>
        </p:nvSpPr>
        <p:spPr>
          <a:xfrm>
            <a:off x="4925679" y="3841"/>
            <a:ext cx="127212" cy="6858000"/>
          </a:xfrm>
          <a:prstGeom prst="rect">
            <a:avLst/>
          </a:prstGeom>
          <a:solidFill>
            <a:srgbClr val="F3E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C3F388D4-15DF-446A-91AA-72876CD48301}" type="datetime1">
              <a:rPr lang="it-IT" noProof="0" smtClean="0"/>
              <a:t>10/05/2024</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2" name="Tito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rgbClr val="1E5082"/>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11" name="Rettangolo 10">
            <a:extLst>
              <a:ext uri="{FF2B5EF4-FFF2-40B4-BE49-F238E27FC236}">
                <a16:creationId xmlns:a16="http://schemas.microsoft.com/office/drawing/2014/main" id="{6D3E1BBA-670B-4CAE-B839-50ADB23DDBC6}"/>
              </a:ext>
            </a:extLst>
          </p:cNvPr>
          <p:cNvSpPr/>
          <p:nvPr userDrawn="1"/>
        </p:nvSpPr>
        <p:spPr>
          <a:xfrm>
            <a:off x="4838007" y="-1345"/>
            <a:ext cx="137546" cy="6858000"/>
          </a:xfrm>
          <a:prstGeom prst="rect">
            <a:avLst/>
          </a:prstGeom>
          <a:solidFill>
            <a:srgbClr val="E98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9" name="Immagine 8">
            <a:extLst>
              <a:ext uri="{FF2B5EF4-FFF2-40B4-BE49-F238E27FC236}">
                <a16:creationId xmlns:a16="http://schemas.microsoft.com/office/drawing/2014/main" id="{84640A8C-1E5C-F82E-982D-F5BE2053E4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91" y="0"/>
            <a:ext cx="4849398" cy="6858000"/>
          </a:xfrm>
          <a:prstGeom prst="rect">
            <a:avLst/>
          </a:prstGeom>
        </p:spPr>
      </p:pic>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1346200"/>
            <a:ext cx="2448033" cy="4530725"/>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a:xfrm>
            <a:off x="1092200" y="1346200"/>
            <a:ext cx="7480300" cy="4530723"/>
          </a:xfrm>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1C82CFE1-3316-4B70-89C0-454FCB2AAF53}" type="datetime1">
              <a:rPr lang="it-IT" noProof="0" smtClean="0"/>
              <a:t>10/05/2024</a:t>
            </a:fld>
            <a:endParaRPr lang="it-IT" noProof="0" dirty="0"/>
          </a:p>
        </p:txBody>
      </p:sp>
      <p:sp>
        <p:nvSpPr>
          <p:cNvPr id="8" name="Segnaposto piè di pagina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14" name="Rettangolo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940687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2_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stile</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656784CA-5ABB-E34A-8EB8-7B9511489BE5}"/>
              </a:ext>
            </a:extLst>
          </p:cNvPr>
          <p:cNvSpPr>
            <a:spLocks noGrp="1"/>
          </p:cNvSpPr>
          <p:nvPr>
            <p:ph type="dt" sz="half" idx="10"/>
          </p:nvPr>
        </p:nvSpPr>
        <p:spPr/>
        <p:txBody>
          <a:bodyPr/>
          <a:lstStyle>
            <a:lvl1pPr>
              <a:defRPr/>
            </a:lvl1pPr>
          </a:lstStyle>
          <a:p>
            <a:pPr>
              <a:defRPr/>
            </a:pPr>
            <a:endParaRPr lang="it-IT" altLang="it-IT"/>
          </a:p>
        </p:txBody>
      </p:sp>
      <p:sp>
        <p:nvSpPr>
          <p:cNvPr id="5" name="Segnaposto piè di pagina 4">
            <a:extLst>
              <a:ext uri="{FF2B5EF4-FFF2-40B4-BE49-F238E27FC236}">
                <a16:creationId xmlns:a16="http://schemas.microsoft.com/office/drawing/2014/main" id="{C6CB0365-9A0D-8A42-9D5B-C3027511447D}"/>
              </a:ext>
            </a:extLst>
          </p:cNvPr>
          <p:cNvSpPr>
            <a:spLocks noGrp="1"/>
          </p:cNvSpPr>
          <p:nvPr>
            <p:ph type="ftr" sz="quarter" idx="11"/>
          </p:nvPr>
        </p:nvSpPr>
        <p:spPr/>
        <p:txBody>
          <a:bodyPr/>
          <a:lstStyle>
            <a:lvl1pPr>
              <a:defRPr/>
            </a:lvl1pPr>
          </a:lstStyle>
          <a:p>
            <a:pPr>
              <a:defRPr/>
            </a:pPr>
            <a:r>
              <a:rPr lang="it-IT"/>
              <a:t>March 18, 2022</a:t>
            </a:r>
          </a:p>
        </p:txBody>
      </p:sp>
      <p:sp>
        <p:nvSpPr>
          <p:cNvPr id="6" name="Segnaposto numero diapositiva 5">
            <a:extLst>
              <a:ext uri="{FF2B5EF4-FFF2-40B4-BE49-F238E27FC236}">
                <a16:creationId xmlns:a16="http://schemas.microsoft.com/office/drawing/2014/main" id="{B056E09F-E1FF-6448-84B6-3BC1DB38ABD9}"/>
              </a:ext>
            </a:extLst>
          </p:cNvPr>
          <p:cNvSpPr>
            <a:spLocks noGrp="1"/>
          </p:cNvSpPr>
          <p:nvPr>
            <p:ph type="sldNum" sz="quarter" idx="12"/>
          </p:nvPr>
        </p:nvSpPr>
        <p:spPr/>
        <p:txBody>
          <a:bodyPr/>
          <a:lstStyle>
            <a:lvl1pPr>
              <a:defRPr/>
            </a:lvl1pPr>
          </a:lstStyle>
          <a:p>
            <a:fld id="{A9683CD8-6561-6648-B325-4CCC67A45339}" type="slidenum">
              <a:rPr lang="it-IT" altLang="it-IT"/>
              <a:pPr/>
              <a:t>‹N›</a:t>
            </a:fld>
            <a:endParaRPr lang="it-IT" altLang="it-IT"/>
          </a:p>
        </p:txBody>
      </p:sp>
    </p:spTree>
    <p:extLst>
      <p:ext uri="{BB962C8B-B14F-4D97-AF65-F5344CB8AC3E}">
        <p14:creationId xmlns:p14="http://schemas.microsoft.com/office/powerpoint/2010/main" val="3190948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3_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21389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74542C42-F0C8-417A-980A-09B6C1CD6C24}" type="datetime1">
              <a:rPr lang="it-IT" noProof="0" smtClean="0"/>
              <a:t>10/05/2024</a:t>
            </a:fld>
            <a:endParaRPr lang="it-IT" noProof="0" dirty="0"/>
          </a:p>
        </p:txBody>
      </p:sp>
      <p:sp>
        <p:nvSpPr>
          <p:cNvPr id="8" name="Segnaposto piè di pagina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018278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solidFill>
          <a:schemeClr val="bg1"/>
        </a:solidFill>
        <a:effectLst/>
      </p:bgPr>
    </p:bg>
    <p:spTree>
      <p:nvGrpSpPr>
        <p:cNvPr id="1" name=""/>
        <p:cNvGrpSpPr/>
        <p:nvPr/>
      </p:nvGrpSpPr>
      <p:grpSpPr>
        <a:xfrm>
          <a:off x="0" y="0"/>
          <a:ext cx="0" cy="0"/>
          <a:chOff x="0" y="0"/>
          <a:chExt cx="0" cy="0"/>
        </a:xfrm>
      </p:grpSpPr>
      <p:sp>
        <p:nvSpPr>
          <p:cNvPr id="15" name="Parallelogramma 14">
            <a:extLst>
              <a:ext uri="{FF2B5EF4-FFF2-40B4-BE49-F238E27FC236}">
                <a16:creationId xmlns:a16="http://schemas.microsoft.com/office/drawing/2014/main"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1D72669-6745-4AA0-A173-7F6CEB97CF08}" type="datetime1">
              <a:rPr lang="it-IT" noProof="0" smtClean="0"/>
              <a:t>10/05/2024</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2641599" y="3746500"/>
            <a:ext cx="8331202" cy="1308100"/>
          </a:xfrm>
        </p:spPr>
        <p:txBody>
          <a:bodyPr rtlCol="0" anchor="b" anchorCtr="0">
            <a:noAutofit/>
          </a:bodyPr>
          <a:lstStyle>
            <a:lvl1pP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2641600" y="5219700"/>
            <a:ext cx="8331201" cy="586740"/>
          </a:xfrm>
        </p:spPr>
        <p:txBody>
          <a:bodyPr lIns="91440" rIns="91440" rtlCol="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59698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testazione della sezione">
    <p:bg>
      <p:bgPr>
        <a:solidFill>
          <a:schemeClr val="bg1"/>
        </a:solidFill>
        <a:effectLst/>
      </p:bgPr>
    </p:bg>
    <p:spTree>
      <p:nvGrpSpPr>
        <p:cNvPr id="1" name=""/>
        <p:cNvGrpSpPr/>
        <p:nvPr/>
      </p:nvGrpSpPr>
      <p:grpSpPr>
        <a:xfrm>
          <a:off x="0" y="0"/>
          <a:ext cx="0" cy="0"/>
          <a:chOff x="0" y="0"/>
          <a:chExt cx="0" cy="0"/>
        </a:xfrm>
      </p:grpSpPr>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81A99FD-A18D-4AC6-92B0-69E29E35743B}" type="datetime1">
              <a:rPr lang="it-IT" noProof="0" smtClean="0"/>
              <a:t>10/05/2024</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1930399" y="3746500"/>
            <a:ext cx="8331202" cy="1308100"/>
          </a:xfrm>
        </p:spPr>
        <p:txBody>
          <a:bodyPr rtlCol="0" anchor="b" anchorCtr="0">
            <a:noAutofit/>
          </a:bodyPr>
          <a:lstStyle>
            <a:lvl1pPr algn="ct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930400" y="5219700"/>
            <a:ext cx="8331201" cy="586740"/>
          </a:xfrm>
        </p:spPr>
        <p:txBody>
          <a:bodyPr lIns="91440" rIns="91440" rtlCol="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7664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1097280" y="2120900"/>
            <a:ext cx="4639736" cy="3748193"/>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515944" y="2120900"/>
            <a:ext cx="4639736" cy="374819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43B79944-34CF-4A72-AC1B-909189585767}" type="datetime1">
              <a:rPr lang="it-IT" noProof="0" smtClean="0"/>
              <a:t>10/05/2024</a:t>
            </a:fld>
            <a:endParaRPr lang="it-IT" noProof="0" dirty="0"/>
          </a:p>
        </p:txBody>
      </p:sp>
      <p:sp>
        <p:nvSpPr>
          <p:cNvPr id="9" name="Segnaposto piè di pagina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olo 9"/>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97280" y="2057400"/>
            <a:ext cx="4639736" cy="736282"/>
          </a:xfrm>
        </p:spPr>
        <p:txBody>
          <a:bodyPr lIns="91440" rIns="91440" rtlCol="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186731" y="2958274"/>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p:nvPr>
        </p:nvSpPr>
        <p:spPr>
          <a:xfrm>
            <a:off x="6515944" y="2057400"/>
            <a:ext cx="4639736" cy="736282"/>
          </a:xfrm>
        </p:spPr>
        <p:txBody>
          <a:bodyPr lIns="91440" rIns="91440" rtlCol="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605395" y="2958273"/>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AAAF3A87-C769-4508-A602-98056DD906C2}" type="datetime1">
              <a:rPr lang="it-IT" noProof="0" smtClean="0"/>
              <a:t>10/05/2024</a:t>
            </a:fld>
            <a:endParaRPr lang="it-IT" noProof="0" dirty="0"/>
          </a:p>
        </p:txBody>
      </p:sp>
      <p:sp>
        <p:nvSpPr>
          <p:cNvPr id="11" name="Segnaposto piè di pagina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it-IT" noProof="0" dirty="0"/>
              <a:t>Piè di pagina</a:t>
            </a:r>
          </a:p>
        </p:txBody>
      </p:sp>
      <p:sp>
        <p:nvSpPr>
          <p:cNvPr id="12" name="Segnaposto numero diapositiva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6" name="Segnaposto data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5F1DB439-C8A9-45DF-AFF2-9EFA3E72C152}" type="datetime1">
              <a:rPr lang="it-IT" noProof="0" smtClean="0"/>
              <a:t>10/05/2024</a:t>
            </a:fld>
            <a:endParaRPr lang="it-IT" noProof="0" dirty="0"/>
          </a:p>
        </p:txBody>
      </p:sp>
      <p:sp>
        <p:nvSpPr>
          <p:cNvPr id="7" name="Segnaposto piè di pagina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it-IT" noProof="0" dirty="0"/>
              <a:t>Piè di pagina</a:t>
            </a:r>
          </a:p>
        </p:txBody>
      </p:sp>
      <p:sp>
        <p:nvSpPr>
          <p:cNvPr id="8" name="Segnaposto numero diapositiva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6" name="Parallelogramma 14">
            <a:extLst>
              <a:ext uri="{FF2B5EF4-FFF2-40B4-BE49-F238E27FC236}">
                <a16:creationId xmlns:a16="http://schemas.microsoft.com/office/drawing/2014/main" id="{AF082EE3-41AA-4817-A1CC-C33DDB8F675F}"/>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piè di pagina 2">
            <a:extLst>
              <a:ext uri="{FF2B5EF4-FFF2-40B4-BE49-F238E27FC236}">
                <a16:creationId xmlns:a16="http://schemas.microsoft.com/office/drawing/2014/main" id="{05915714-6BBA-4593-8591-4E26F7D58D9F}"/>
              </a:ext>
            </a:extLst>
          </p:cNvPr>
          <p:cNvSpPr>
            <a:spLocks noGrp="1"/>
          </p:cNvSpPr>
          <p:nvPr>
            <p:ph type="ftr" sz="quarter" idx="11"/>
          </p:nvPr>
        </p:nvSpPr>
        <p:spPr>
          <a:xfrm>
            <a:off x="216130" y="6446838"/>
            <a:ext cx="4846321" cy="365125"/>
          </a:xfrm>
        </p:spPr>
        <p:txBody>
          <a:bodyPr rtlCol="0"/>
          <a:lstStyle>
            <a:lvl1pPr>
              <a:defRPr>
                <a:solidFill>
                  <a:schemeClr val="tx1">
                    <a:lumMod val="75000"/>
                    <a:lumOff val="25000"/>
                  </a:schemeClr>
                </a:solidFill>
              </a:defRPr>
            </a:lvl1pPr>
          </a:lstStyle>
          <a:p>
            <a:endParaRPr lang="it-IT" dirty="0"/>
          </a:p>
        </p:txBody>
      </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arallelogramma 14">
            <a:extLst>
              <a:ext uri="{FF2B5EF4-FFF2-40B4-BE49-F238E27FC236}">
                <a16:creationId xmlns:a16="http://schemas.microsoft.com/office/drawing/2014/main" id="{D20796F3-5674-4AF5-9623-575731F82E52}"/>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Segnaposto tito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CA46E8E-89D0-493E-ABBF-B63A9C819C41}" type="datetime1">
              <a:rPr lang="it-IT" noProof="0" smtClean="0"/>
              <a:t>10/05/2024</a:t>
            </a:fld>
            <a:endParaRPr lang="it-IT" noProof="0" dirty="0"/>
          </a:p>
        </p:txBody>
      </p:sp>
      <p:sp>
        <p:nvSpPr>
          <p:cNvPr id="5" name="Segnaposto piè di pagina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pPr rtl="0"/>
            <a:r>
              <a:rPr lang="it-IT" noProof="0" dirty="0"/>
              <a:t>Piè di pagina</a:t>
            </a:r>
          </a:p>
        </p:txBody>
      </p:sp>
      <p:sp>
        <p:nvSpPr>
          <p:cNvPr id="6" name="Segnaposto numero diapositiva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8" name="Rettangolo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 id="2147483728" r:id="rId21"/>
    <p:sldLayoutId id="2147483729" r:id="rId22"/>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22.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emf"/></Relationships>
</file>

<file path=ppt/slides/_rels/slide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2.xml"/><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2.xml"/><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2.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2.xml"/><Relationship Id="rId5" Type="http://schemas.openxmlformats.org/officeDocument/2006/relationships/image" Target="../media/image76.jpeg"/><Relationship Id="rId4" Type="http://schemas.openxmlformats.org/officeDocument/2006/relationships/image" Target="../media/image75.jpe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2.xml"/><Relationship Id="rId5" Type="http://schemas.openxmlformats.org/officeDocument/2006/relationships/image" Target="../media/image80.png"/><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png"/><Relationship Id="rId1" Type="http://schemas.openxmlformats.org/officeDocument/2006/relationships/slideLayout" Target="../slideLayouts/slideLayout9.xml"/><Relationship Id="rId5" Type="http://schemas.openxmlformats.org/officeDocument/2006/relationships/image" Target="../media/image84.jpeg"/><Relationship Id="rId4" Type="http://schemas.openxmlformats.org/officeDocument/2006/relationships/image" Target="../media/image83.tiff"/></Relationships>
</file>

<file path=ppt/slides/_rels/slide2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image" Target="../media/image15.emf"/></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3.jpeg"/><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2.JPG"/><Relationship Id="rId1" Type="http://schemas.openxmlformats.org/officeDocument/2006/relationships/slideLayout" Target="../slideLayouts/slideLayout21.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jpeg"/><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5237018" y="758952"/>
            <a:ext cx="6954982" cy="3227514"/>
          </a:xfrm>
        </p:spPr>
        <p:txBody>
          <a:bodyPr>
            <a:normAutofit/>
          </a:bodyPr>
          <a:lstStyle/>
          <a:p>
            <a:pPr algn="ctr"/>
            <a:r>
              <a:rPr lang="it-IT" sz="3600" i="1" dirty="0"/>
              <a:t>ESPERIENZA IN CHIRURGIA BARIATRICA UN VALORE AGGIUNTO NEL TRATTAMENTO DELLE NEOPLASIE DELL’UPPER GI? MOTIVAZIONI.</a:t>
            </a:r>
            <a:r>
              <a:rPr lang="it-IT" altLang="it-IT" sz="3600" dirty="0"/>
              <a:t/>
            </a:r>
            <a:br>
              <a:rPr lang="it-IT" altLang="it-IT" sz="3600" dirty="0"/>
            </a:br>
            <a:endParaRPr lang="it-IT" sz="3600" dirty="0"/>
          </a:p>
        </p:txBody>
      </p:sp>
      <p:sp>
        <p:nvSpPr>
          <p:cNvPr id="4" name="Sottotitolo 3">
            <a:extLst>
              <a:ext uri="{FF2B5EF4-FFF2-40B4-BE49-F238E27FC236}">
                <a16:creationId xmlns:a16="http://schemas.microsoft.com/office/drawing/2014/main" id="{91A9603A-D223-47EF-B35B-86424F3280CA}"/>
              </a:ext>
            </a:extLst>
          </p:cNvPr>
          <p:cNvSpPr>
            <a:spLocks noGrp="1"/>
          </p:cNvSpPr>
          <p:nvPr>
            <p:ph type="subTitle" idx="1"/>
          </p:nvPr>
        </p:nvSpPr>
        <p:spPr>
          <a:xfrm>
            <a:off x="6623858" y="4092864"/>
            <a:ext cx="4526280" cy="1279652"/>
          </a:xfrm>
        </p:spPr>
        <p:txBody>
          <a:bodyPr>
            <a:normAutofit fontScale="85000" lnSpcReduction="20000"/>
          </a:bodyPr>
          <a:lstStyle/>
          <a:p>
            <a:pPr lvl="0" algn="ctr">
              <a:lnSpc>
                <a:spcPct val="150000"/>
              </a:lnSpc>
              <a:spcBef>
                <a:spcPct val="0"/>
              </a:spcBef>
              <a:spcAft>
                <a:spcPts val="0"/>
              </a:spcAft>
              <a:buClrTx/>
              <a:buSzTx/>
            </a:pPr>
            <a:r>
              <a:rPr lang="it-IT" altLang="it-IT" sz="2800" b="1" cap="none" spc="0" dirty="0">
                <a:solidFill>
                  <a:srgbClr val="000000"/>
                </a:solidFill>
                <a:latin typeface="Goudy Old Style" panose="02020502050305020303" pitchFamily="18" charset="77"/>
              </a:rPr>
              <a:t>Federico Marchesi M.D. </a:t>
            </a:r>
            <a:r>
              <a:rPr lang="it-IT" altLang="it-IT" sz="2800" b="1" cap="none" spc="0" dirty="0" err="1">
                <a:solidFill>
                  <a:srgbClr val="000000"/>
                </a:solidFill>
                <a:latin typeface="Goudy Old Style" panose="02020502050305020303" pitchFamily="18" charset="77"/>
              </a:rPr>
              <a:t>Ph.D</a:t>
            </a:r>
            <a:r>
              <a:rPr lang="it-IT" altLang="it-IT" sz="2800" b="1" cap="none" spc="0" dirty="0">
                <a:solidFill>
                  <a:srgbClr val="000000"/>
                </a:solidFill>
                <a:latin typeface="Goudy Old Style" panose="02020502050305020303" pitchFamily="18" charset="77"/>
              </a:rPr>
              <a:t>.</a:t>
            </a:r>
          </a:p>
          <a:p>
            <a:pPr lvl="0" algn="ctr">
              <a:lnSpc>
                <a:spcPct val="150000"/>
              </a:lnSpc>
              <a:spcBef>
                <a:spcPct val="0"/>
              </a:spcBef>
              <a:spcAft>
                <a:spcPts val="0"/>
              </a:spcAft>
              <a:buClrTx/>
              <a:buSzTx/>
            </a:pPr>
            <a:r>
              <a:rPr lang="it-IT" altLang="it-IT" sz="2000" b="1" i="1" cap="none" spc="0" dirty="0">
                <a:solidFill>
                  <a:srgbClr val="000000"/>
                </a:solidFill>
                <a:latin typeface="Goudy Old Style" panose="02020502050305020303" pitchFamily="18" charset="77"/>
              </a:rPr>
              <a:t>Head of </a:t>
            </a:r>
            <a:r>
              <a:rPr lang="it-IT" altLang="it-IT" sz="2000" b="1" i="1" cap="none" spc="0" dirty="0" err="1">
                <a:solidFill>
                  <a:srgbClr val="000000"/>
                </a:solidFill>
                <a:latin typeface="Goudy Old Style" panose="02020502050305020303" pitchFamily="18" charset="77"/>
              </a:rPr>
              <a:t>upper</a:t>
            </a:r>
            <a:r>
              <a:rPr lang="it-IT" altLang="it-IT" sz="2000" b="1" i="1" cap="none" spc="0" dirty="0">
                <a:solidFill>
                  <a:srgbClr val="000000"/>
                </a:solidFill>
                <a:latin typeface="Goudy Old Style" panose="02020502050305020303" pitchFamily="18" charset="77"/>
              </a:rPr>
              <a:t> GI </a:t>
            </a:r>
            <a:r>
              <a:rPr lang="it-IT" altLang="it-IT" sz="2000" b="1" i="1" cap="none" spc="0" dirty="0" err="1">
                <a:solidFill>
                  <a:srgbClr val="000000"/>
                </a:solidFill>
                <a:latin typeface="Goudy Old Style" panose="02020502050305020303" pitchFamily="18" charset="77"/>
              </a:rPr>
              <a:t>program</a:t>
            </a:r>
            <a:endParaRPr lang="it-IT" altLang="it-IT" sz="2000" b="1" i="1" cap="none" spc="0" dirty="0">
              <a:solidFill>
                <a:srgbClr val="000000"/>
              </a:solidFill>
              <a:latin typeface="Goudy Old Style" panose="02020502050305020303" pitchFamily="18" charset="77"/>
            </a:endParaRPr>
          </a:p>
          <a:p>
            <a:pPr lvl="0" algn="ctr">
              <a:lnSpc>
                <a:spcPct val="150000"/>
              </a:lnSpc>
              <a:spcBef>
                <a:spcPct val="0"/>
              </a:spcBef>
              <a:spcAft>
                <a:spcPts val="0"/>
              </a:spcAft>
              <a:buClrTx/>
              <a:buSzTx/>
            </a:pPr>
            <a:r>
              <a:rPr lang="it-IT" altLang="it-IT" sz="2000" b="1" i="1" cap="none" spc="0" dirty="0">
                <a:solidFill>
                  <a:srgbClr val="000000"/>
                </a:solidFill>
                <a:latin typeface="Goudy Old Style" panose="02020502050305020303" pitchFamily="18" charset="77"/>
              </a:rPr>
              <a:t>Azienda Ospedaliero-Universitaria di Parma</a:t>
            </a:r>
          </a:p>
          <a:p>
            <a:endParaRPr lang="it-IT" sz="2800" b="1" dirty="0">
              <a:solidFill>
                <a:srgbClr val="FFC000"/>
              </a:solidFill>
            </a:endParaRPr>
          </a:p>
        </p:txBody>
      </p:sp>
      <p:pic>
        <p:nvPicPr>
          <p:cNvPr id="5" name="Picture 7">
            <a:extLst>
              <a:ext uri="{FF2B5EF4-FFF2-40B4-BE49-F238E27FC236}">
                <a16:creationId xmlns:a16="http://schemas.microsoft.com/office/drawing/2014/main" id="{AFB7C71D-84A3-C04F-BC35-1607683E726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62366" y="5582743"/>
            <a:ext cx="44926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CasellaDiTesto 5">
            <a:extLst>
              <a:ext uri="{FF2B5EF4-FFF2-40B4-BE49-F238E27FC236}">
                <a16:creationId xmlns:a16="http://schemas.microsoft.com/office/drawing/2014/main" id="{3B110EB7-8D39-D641-A471-5CCFDDE8599B}"/>
              </a:ext>
            </a:extLst>
          </p:cNvPr>
          <p:cNvSpPr txBox="1"/>
          <p:nvPr/>
        </p:nvSpPr>
        <p:spPr>
          <a:xfrm>
            <a:off x="8140559" y="6306185"/>
            <a:ext cx="1492876" cy="323850"/>
          </a:xfrm>
          <a:prstGeom prst="rect">
            <a:avLst/>
          </a:prstGeom>
          <a:noFill/>
        </p:spPr>
        <p:txBody>
          <a:bodyPr wrap="square">
            <a:spAutoFit/>
          </a:bodyPr>
          <a:lstStyle/>
          <a:p>
            <a:pPr>
              <a:defRPr/>
            </a:pPr>
            <a:r>
              <a:rPr lang="it-IT" sz="1500" dirty="0" err="1" smtClean="0"/>
              <a:t>May</a:t>
            </a:r>
            <a:r>
              <a:rPr lang="it-IT" sz="1500" dirty="0" smtClean="0"/>
              <a:t> 24, 2024</a:t>
            </a:r>
            <a:endParaRPr lang="it-IT" sz="1500" dirty="0"/>
          </a:p>
        </p:txBody>
      </p:sp>
    </p:spTree>
    <p:extLst>
      <p:ext uri="{BB962C8B-B14F-4D97-AF65-F5344CB8AC3E}">
        <p14:creationId xmlns:p14="http://schemas.microsoft.com/office/powerpoint/2010/main" val="471150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preferRelativeResize="0">
            <a:picLocks/>
          </p:cNvPicPr>
          <p:nvPr/>
        </p:nvPicPr>
        <p:blipFill>
          <a:blip r:embed="rId2"/>
          <a:stretch>
            <a:fillRect/>
          </a:stretch>
        </p:blipFill>
        <p:spPr>
          <a:xfrm>
            <a:off x="1524000" y="0"/>
            <a:ext cx="9144000" cy="6830624"/>
          </a:xfrm>
          <a:prstGeom prst="rect">
            <a:avLst/>
          </a:prstGeom>
        </p:spPr>
      </p:pic>
      <p:pic>
        <p:nvPicPr>
          <p:cNvPr id="9218" name="Picture 2">
            <a:extLst>
              <a:ext uri="{FF2B5EF4-FFF2-40B4-BE49-F238E27FC236}">
                <a16:creationId xmlns:a16="http://schemas.microsoft.com/office/drawing/2014/main" id="{DA0C075E-54B2-5B42-9C61-0927407EDF14}"/>
              </a:ext>
            </a:extLst>
          </p:cNvPr>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l="11418" r="4088"/>
          <a:stretch>
            <a:fillRect/>
          </a:stretch>
        </p:blipFill>
        <p:spPr>
          <a:xfrm>
            <a:off x="2450810" y="0"/>
            <a:ext cx="1274471" cy="2164272"/>
          </a:xfrm>
        </p:spPr>
      </p:pic>
      <p:pic>
        <p:nvPicPr>
          <p:cNvPr id="9220" name="Picture 3">
            <a:extLst>
              <a:ext uri="{FF2B5EF4-FFF2-40B4-BE49-F238E27FC236}">
                <a16:creationId xmlns:a16="http://schemas.microsoft.com/office/drawing/2014/main" id="{ED08B45A-25C1-AF49-BD93-C80437FB42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06" t="1772" r="1572" b="18472"/>
          <a:stretch>
            <a:fillRect/>
          </a:stretch>
        </p:blipFill>
        <p:spPr bwMode="auto">
          <a:xfrm>
            <a:off x="7291407" y="1082136"/>
            <a:ext cx="2724205" cy="1392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3"/>
          <p:cNvPicPr>
            <a:picLocks noChangeAspect="1"/>
          </p:cNvPicPr>
          <p:nvPr/>
        </p:nvPicPr>
        <p:blipFill>
          <a:blip r:embed="rId5"/>
          <a:stretch>
            <a:fillRect/>
          </a:stretch>
        </p:blipFill>
        <p:spPr>
          <a:xfrm>
            <a:off x="6324600" y="4302656"/>
            <a:ext cx="2457712" cy="1843284"/>
          </a:xfrm>
          <a:prstGeom prst="rect">
            <a:avLst/>
          </a:prstGeom>
        </p:spPr>
      </p:pic>
      <p:pic>
        <p:nvPicPr>
          <p:cNvPr id="7" name="Immagine 6"/>
          <p:cNvPicPr>
            <a:picLocks noChangeAspect="1"/>
          </p:cNvPicPr>
          <p:nvPr/>
        </p:nvPicPr>
        <p:blipFill>
          <a:blip r:embed="rId6"/>
          <a:stretch>
            <a:fillRect/>
          </a:stretch>
        </p:blipFill>
        <p:spPr>
          <a:xfrm>
            <a:off x="4444418" y="2405602"/>
            <a:ext cx="1651582" cy="2202110"/>
          </a:xfrm>
          <a:prstGeom prst="rect">
            <a:avLst/>
          </a:prstGeom>
        </p:spPr>
      </p:pic>
      <p:pic>
        <p:nvPicPr>
          <p:cNvPr id="8" name="Picture 2" descr="Cupid's Match : CUPID'S MATCH BOOK 1 - Chapter 2 - Wattpa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298" y="4904509"/>
            <a:ext cx="3220554" cy="1787236"/>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84225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0DC2FA55-ADD3-4146-8694-174E43947BBC}"/>
              </a:ext>
            </a:extLst>
          </p:cNvPr>
          <p:cNvSpPr>
            <a:spLocks noGrp="1" noChangeArrowheads="1"/>
          </p:cNvSpPr>
          <p:nvPr>
            <p:ph type="title" idx="4294967295"/>
          </p:nvPr>
        </p:nvSpPr>
        <p:spPr>
          <a:xfrm>
            <a:off x="1524000" y="1063625"/>
            <a:ext cx="8229600" cy="857250"/>
          </a:xfrm>
        </p:spPr>
        <p:txBody>
          <a:bodyPr vert="horz" lIns="68580" tIns="34290" rIns="68580" bIns="34290" rtlCol="0" anchor="t">
            <a:normAutofit/>
          </a:bodyPr>
          <a:lstStyle/>
          <a:p>
            <a:r>
              <a:rPr lang="it-IT" altLang="it-IT" sz="1500"/>
              <a:t/>
            </a:r>
            <a:br>
              <a:rPr lang="it-IT" altLang="it-IT" sz="1500"/>
            </a:br>
            <a:endParaRPr lang="it-IT" altLang="it-IT" sz="1500"/>
          </a:p>
        </p:txBody>
      </p:sp>
      <p:pic>
        <p:nvPicPr>
          <p:cNvPr id="4" name="Immagine 3"/>
          <p:cNvPicPr>
            <a:picLocks noChangeAspect="1"/>
          </p:cNvPicPr>
          <p:nvPr/>
        </p:nvPicPr>
        <p:blipFill>
          <a:blip r:embed="rId3"/>
          <a:stretch>
            <a:fillRect/>
          </a:stretch>
        </p:blipFill>
        <p:spPr>
          <a:xfrm>
            <a:off x="1757235" y="975709"/>
            <a:ext cx="3970233" cy="5305839"/>
          </a:xfrm>
          <a:prstGeom prst="rect">
            <a:avLst/>
          </a:prstGeom>
        </p:spPr>
      </p:pic>
      <p:pic>
        <p:nvPicPr>
          <p:cNvPr id="6146" name="Picture 2" descr="ai generato un' sorpreso giovane femmina medico, un espressione di stupore  e stupore su sua viso 36120178 Stock Photo su Vecteez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2282" y="2618508"/>
            <a:ext cx="5388687" cy="2020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82521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698171" y="422902"/>
            <a:ext cx="7201579" cy="1981372"/>
          </a:xfrm>
          <a:prstGeom prst="rect">
            <a:avLst/>
          </a:prstGeom>
        </p:spPr>
      </p:pic>
      <p:pic>
        <p:nvPicPr>
          <p:cNvPr id="3" name="Immagine 2"/>
          <p:cNvPicPr>
            <a:picLocks noChangeAspect="1"/>
          </p:cNvPicPr>
          <p:nvPr/>
        </p:nvPicPr>
        <p:blipFill>
          <a:blip r:embed="rId3"/>
          <a:stretch>
            <a:fillRect/>
          </a:stretch>
        </p:blipFill>
        <p:spPr>
          <a:xfrm>
            <a:off x="0" y="422902"/>
            <a:ext cx="1603387" cy="1981372"/>
          </a:xfrm>
          <a:prstGeom prst="rect">
            <a:avLst/>
          </a:prstGeom>
        </p:spPr>
      </p:pic>
      <p:pic>
        <p:nvPicPr>
          <p:cNvPr id="4" name="Immagine 3"/>
          <p:cNvPicPr>
            <a:picLocks noChangeAspect="1"/>
          </p:cNvPicPr>
          <p:nvPr/>
        </p:nvPicPr>
        <p:blipFill>
          <a:blip r:embed="rId4"/>
          <a:stretch>
            <a:fillRect/>
          </a:stretch>
        </p:blipFill>
        <p:spPr>
          <a:xfrm>
            <a:off x="195281" y="2670498"/>
            <a:ext cx="5972254" cy="3673722"/>
          </a:xfrm>
          <a:prstGeom prst="rect">
            <a:avLst/>
          </a:prstGeom>
        </p:spPr>
      </p:pic>
      <p:pic>
        <p:nvPicPr>
          <p:cNvPr id="5" name="Immagine 4"/>
          <p:cNvPicPr>
            <a:picLocks noChangeAspect="1"/>
          </p:cNvPicPr>
          <p:nvPr/>
        </p:nvPicPr>
        <p:blipFill>
          <a:blip r:embed="rId5"/>
          <a:stretch>
            <a:fillRect/>
          </a:stretch>
        </p:blipFill>
        <p:spPr>
          <a:xfrm>
            <a:off x="8177969" y="961826"/>
            <a:ext cx="3419982" cy="2594068"/>
          </a:xfrm>
          <a:prstGeom prst="rect">
            <a:avLst/>
          </a:prstGeom>
        </p:spPr>
      </p:pic>
      <p:pic>
        <p:nvPicPr>
          <p:cNvPr id="6" name="Immagine 5"/>
          <p:cNvPicPr>
            <a:picLocks noChangeAspect="1"/>
          </p:cNvPicPr>
          <p:nvPr/>
        </p:nvPicPr>
        <p:blipFill>
          <a:blip r:embed="rId6"/>
          <a:stretch>
            <a:fillRect/>
          </a:stretch>
        </p:blipFill>
        <p:spPr>
          <a:xfrm>
            <a:off x="8194976" y="3657655"/>
            <a:ext cx="3896292" cy="2991796"/>
          </a:xfrm>
          <a:prstGeom prst="rect">
            <a:avLst/>
          </a:prstGeom>
        </p:spPr>
      </p:pic>
    </p:spTree>
    <p:extLst>
      <p:ext uri="{BB962C8B-B14F-4D97-AF65-F5344CB8AC3E}">
        <p14:creationId xmlns:p14="http://schemas.microsoft.com/office/powerpoint/2010/main" val="86234386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4903095" y="874970"/>
            <a:ext cx="2218386" cy="1354476"/>
          </a:xfrm>
          <a:prstGeom prst="rect">
            <a:avLst/>
          </a:prstGeom>
          <a:ln>
            <a:solidFill>
              <a:schemeClr val="tx1"/>
            </a:solidFill>
          </a:ln>
        </p:spPr>
      </p:pic>
      <p:sp>
        <p:nvSpPr>
          <p:cNvPr id="11266" name="Segnaposto contenuto 2">
            <a:extLst>
              <a:ext uri="{FF2B5EF4-FFF2-40B4-BE49-F238E27FC236}">
                <a16:creationId xmlns:a16="http://schemas.microsoft.com/office/drawing/2014/main" id="{32A311F2-9FFC-EA44-93CB-801ACFE7D5B9}"/>
              </a:ext>
            </a:extLst>
          </p:cNvPr>
          <p:cNvSpPr>
            <a:spLocks noGrp="1"/>
          </p:cNvSpPr>
          <p:nvPr>
            <p:ph idx="4294967295"/>
          </p:nvPr>
        </p:nvSpPr>
        <p:spPr>
          <a:xfrm>
            <a:off x="1484447" y="2255098"/>
            <a:ext cx="5220310" cy="1701198"/>
          </a:xfrm>
        </p:spPr>
        <p:txBody>
          <a:bodyPr/>
          <a:lstStyle/>
          <a:p>
            <a:pPr>
              <a:buFont typeface="Arial" panose="020B0604020202020204" pitchFamily="34" charset="0"/>
              <a:buNone/>
            </a:pPr>
            <a:r>
              <a:rPr lang="it-IT" altLang="it-IT" sz="2400" b="1" u="sng" dirty="0" err="1">
                <a:latin typeface="Calibri" panose="020F0502020204030204" pitchFamily="34" charset="0"/>
                <a:cs typeface="Calibri" panose="020F0502020204030204" pitchFamily="34" charset="0"/>
              </a:rPr>
              <a:t>Approach</a:t>
            </a:r>
            <a:r>
              <a:rPr lang="it-IT" altLang="it-IT" sz="2400" b="1" dirty="0">
                <a:latin typeface="Calibri" panose="020F0502020204030204" pitchFamily="34" charset="0"/>
                <a:cs typeface="Calibri" panose="020F0502020204030204" pitchFamily="34" charset="0"/>
              </a:rPr>
              <a:t>  </a:t>
            </a:r>
          </a:p>
          <a:p>
            <a:r>
              <a:rPr lang="it-IT" altLang="it-IT" sz="1800" dirty="0">
                <a:latin typeface="Calibri" panose="020F0502020204030204" pitchFamily="34" charset="0"/>
                <a:cs typeface="Calibri" panose="020F0502020204030204" pitchFamily="34" charset="0"/>
              </a:rPr>
              <a:t>Pure (</a:t>
            </a:r>
            <a:r>
              <a:rPr lang="it-IT" altLang="it-IT" sz="1800" dirty="0" err="1">
                <a:latin typeface="Calibri" panose="020F0502020204030204" pitchFamily="34" charset="0"/>
                <a:cs typeface="Calibri" panose="020F0502020204030204" pitchFamily="34" charset="0"/>
              </a:rPr>
              <a:t>Thoraco-laparoscopic</a:t>
            </a:r>
            <a:r>
              <a:rPr lang="it-IT" altLang="it-IT" sz="1800" dirty="0">
                <a:latin typeface="Calibri" panose="020F0502020204030204" pitchFamily="34" charset="0"/>
                <a:cs typeface="Calibri" panose="020F0502020204030204" pitchFamily="34" charset="0"/>
              </a:rPr>
              <a:t>/</a:t>
            </a:r>
            <a:r>
              <a:rPr lang="it-IT" altLang="it-IT" sz="1800" dirty="0" err="1">
                <a:latin typeface="Calibri" panose="020F0502020204030204" pitchFamily="34" charset="0"/>
                <a:cs typeface="Calibri" panose="020F0502020204030204" pitchFamily="34" charset="0"/>
              </a:rPr>
              <a:t>transhiatal</a:t>
            </a:r>
            <a:r>
              <a:rPr lang="it-IT" altLang="it-IT" sz="1800" dirty="0">
                <a:latin typeface="Calibri" panose="020F0502020204030204" pitchFamily="34" charset="0"/>
                <a:cs typeface="Calibri" panose="020F0502020204030204" pitchFamily="34" charset="0"/>
              </a:rPr>
              <a:t>)</a:t>
            </a:r>
          </a:p>
          <a:p>
            <a:r>
              <a:rPr lang="it-IT" altLang="it-IT" sz="1800" dirty="0" err="1">
                <a:latin typeface="Calibri" panose="020F0502020204030204" pitchFamily="34" charset="0"/>
                <a:cs typeface="Calibri" panose="020F0502020204030204" pitchFamily="34" charset="0"/>
              </a:rPr>
              <a:t>Hybrid</a:t>
            </a:r>
            <a:r>
              <a:rPr lang="it-IT" altLang="it-IT" sz="1800" dirty="0">
                <a:latin typeface="Calibri" panose="020F0502020204030204" pitchFamily="34" charset="0"/>
                <a:cs typeface="Calibri" panose="020F0502020204030204" pitchFamily="34" charset="0"/>
              </a:rPr>
              <a:t> (</a:t>
            </a:r>
            <a:r>
              <a:rPr lang="it-IT" altLang="it-IT" sz="1800" dirty="0" err="1">
                <a:latin typeface="Calibri" panose="020F0502020204030204" pitchFamily="34" charset="0"/>
                <a:cs typeface="Calibri" panose="020F0502020204030204" pitchFamily="34" charset="0"/>
              </a:rPr>
              <a:t>Thoracoscopic-laparotomic</a:t>
            </a:r>
            <a:r>
              <a:rPr lang="it-IT" altLang="it-IT" sz="1800" dirty="0">
                <a:latin typeface="Calibri" panose="020F0502020204030204" pitchFamily="34" charset="0"/>
                <a:cs typeface="Calibri" panose="020F0502020204030204" pitchFamily="34" charset="0"/>
              </a:rPr>
              <a:t>/</a:t>
            </a:r>
            <a:r>
              <a:rPr lang="it-IT" altLang="it-IT" sz="1800" dirty="0" err="1">
                <a:latin typeface="Calibri" panose="020F0502020204030204" pitchFamily="34" charset="0"/>
                <a:cs typeface="Calibri" panose="020F0502020204030204" pitchFamily="34" charset="0"/>
              </a:rPr>
              <a:t>Laparoscopic-thoracotomic</a:t>
            </a:r>
            <a:r>
              <a:rPr lang="it-IT" altLang="it-IT" sz="1800" dirty="0">
                <a:latin typeface="Calibri" panose="020F0502020204030204" pitchFamily="34" charset="0"/>
                <a:cs typeface="Calibri" panose="020F0502020204030204" pitchFamily="34" charset="0"/>
              </a:rPr>
              <a:t>)</a:t>
            </a:r>
          </a:p>
          <a:p>
            <a:pPr>
              <a:buFontTx/>
              <a:buChar char="-"/>
            </a:pPr>
            <a:endParaRPr lang="it-IT" altLang="it-IT" dirty="0"/>
          </a:p>
          <a:p>
            <a:pPr>
              <a:buFont typeface="Arial" panose="020B0604020202020204" pitchFamily="34" charset="0"/>
              <a:buNone/>
            </a:pPr>
            <a:endParaRPr lang="it-IT" altLang="it-IT" dirty="0"/>
          </a:p>
          <a:p>
            <a:pPr>
              <a:buFont typeface="Arial" panose="020B0604020202020204" pitchFamily="34" charset="0"/>
              <a:buNone/>
            </a:pPr>
            <a:endParaRPr lang="it-IT" altLang="it-IT" dirty="0"/>
          </a:p>
          <a:p>
            <a:pPr>
              <a:buFont typeface="Arial" panose="020B0604020202020204" pitchFamily="34" charset="0"/>
              <a:buNone/>
            </a:pPr>
            <a:endParaRPr lang="it-IT" altLang="it-IT" dirty="0"/>
          </a:p>
          <a:p>
            <a:pPr>
              <a:buFont typeface="Arial" panose="020B0604020202020204" pitchFamily="34" charset="0"/>
              <a:buNone/>
            </a:pPr>
            <a:endParaRPr lang="it-IT" altLang="it-IT" dirty="0"/>
          </a:p>
          <a:p>
            <a:pPr>
              <a:buFont typeface="Arial" panose="020B0604020202020204" pitchFamily="34" charset="0"/>
              <a:buNone/>
            </a:pPr>
            <a:endParaRPr lang="it-IT" altLang="it-IT" dirty="0"/>
          </a:p>
        </p:txBody>
      </p:sp>
      <p:sp>
        <p:nvSpPr>
          <p:cNvPr id="11267" name="Titolo 3">
            <a:extLst>
              <a:ext uri="{FF2B5EF4-FFF2-40B4-BE49-F238E27FC236}">
                <a16:creationId xmlns:a16="http://schemas.microsoft.com/office/drawing/2014/main" id="{4E443046-EC2C-A94D-B1A5-93A849775129}"/>
              </a:ext>
            </a:extLst>
          </p:cNvPr>
          <p:cNvSpPr>
            <a:spLocks noGrp="1"/>
          </p:cNvSpPr>
          <p:nvPr>
            <p:ph type="title" idx="4294967295"/>
          </p:nvPr>
        </p:nvSpPr>
        <p:spPr>
          <a:xfrm>
            <a:off x="1897488" y="78178"/>
            <a:ext cx="8229600" cy="857250"/>
          </a:xfrm>
        </p:spPr>
        <p:txBody>
          <a:bodyPr/>
          <a:lstStyle/>
          <a:p>
            <a:r>
              <a:rPr lang="it-IT" altLang="it-IT" b="1" dirty="0">
                <a:latin typeface="Calibri" panose="020F0502020204030204" pitchFamily="34" charset="0"/>
                <a:cs typeface="Calibri" panose="020F0502020204030204" pitchFamily="34" charset="0"/>
              </a:rPr>
              <a:t>MIE</a:t>
            </a:r>
          </a:p>
        </p:txBody>
      </p:sp>
      <p:sp>
        <p:nvSpPr>
          <p:cNvPr id="6" name="Rectangle 8">
            <a:extLst>
              <a:ext uri="{FF2B5EF4-FFF2-40B4-BE49-F238E27FC236}">
                <a16:creationId xmlns:a16="http://schemas.microsoft.com/office/drawing/2014/main" id="{F8B2D9F8-71C6-9D48-BE07-3F779477231A}"/>
              </a:ext>
            </a:extLst>
          </p:cNvPr>
          <p:cNvSpPr txBox="1">
            <a:spLocks noChangeArrowheads="1"/>
          </p:cNvSpPr>
          <p:nvPr/>
        </p:nvSpPr>
        <p:spPr>
          <a:xfrm>
            <a:off x="6998500" y="2476448"/>
            <a:ext cx="3028950" cy="3394075"/>
          </a:xfrm>
          <a:prstGeom prst="rect">
            <a:avLst/>
          </a:prstGeom>
        </p:spPr>
        <p:txBody>
          <a:bodyPr/>
          <a:lstStyle/>
          <a:p>
            <a:pPr marL="257175" indent="-257175" defTabSz="685800">
              <a:spcBef>
                <a:spcPct val="20000"/>
              </a:spcBef>
              <a:defRPr/>
            </a:pPr>
            <a:r>
              <a:rPr lang="it-IT" sz="2400" b="1" u="sng" kern="0" dirty="0">
                <a:cs typeface="Calibri" panose="020F0502020204030204" pitchFamily="34" charset="0"/>
              </a:rPr>
              <a:t>Extension</a:t>
            </a:r>
            <a:r>
              <a:rPr lang="it-IT" sz="2400" b="1" kern="0" dirty="0">
                <a:cs typeface="Calibri" panose="020F0502020204030204" pitchFamily="34" charset="0"/>
              </a:rPr>
              <a:t> </a:t>
            </a:r>
          </a:p>
          <a:p>
            <a:pPr marL="257175" indent="-257175" defTabSz="685800">
              <a:spcBef>
                <a:spcPct val="20000"/>
              </a:spcBef>
              <a:buFontTx/>
              <a:buChar char="•"/>
              <a:defRPr/>
            </a:pPr>
            <a:r>
              <a:rPr lang="it-IT" kern="0" dirty="0">
                <a:cs typeface="Calibri" panose="020F0502020204030204" pitchFamily="34" charset="0"/>
              </a:rPr>
              <a:t>Total (</a:t>
            </a:r>
            <a:r>
              <a:rPr lang="it-IT" kern="0" dirty="0" err="1">
                <a:cs typeface="Calibri" panose="020F0502020204030204" pitchFamily="34" charset="0"/>
              </a:rPr>
              <a:t>McKeown</a:t>
            </a:r>
            <a:r>
              <a:rPr lang="it-IT" kern="0" dirty="0">
                <a:cs typeface="Calibri" panose="020F0502020204030204" pitchFamily="34" charset="0"/>
              </a:rPr>
              <a:t>)</a:t>
            </a:r>
          </a:p>
          <a:p>
            <a:pPr marL="257175" indent="-257175" defTabSz="685800">
              <a:spcBef>
                <a:spcPct val="20000"/>
              </a:spcBef>
              <a:buFontTx/>
              <a:buChar char="•"/>
              <a:defRPr/>
            </a:pPr>
            <a:r>
              <a:rPr lang="it-IT" kern="0" dirty="0" err="1">
                <a:cs typeface="Calibri" panose="020F0502020204030204" pitchFamily="34" charset="0"/>
              </a:rPr>
              <a:t>Subtotal</a:t>
            </a:r>
            <a:r>
              <a:rPr lang="it-IT" kern="0" dirty="0">
                <a:cs typeface="Calibri" panose="020F0502020204030204" pitchFamily="34" charset="0"/>
              </a:rPr>
              <a:t> (Ivor-Lewis)</a:t>
            </a:r>
          </a:p>
          <a:p>
            <a:pPr marL="257175" indent="-257175" defTabSz="685800">
              <a:spcBef>
                <a:spcPct val="20000"/>
              </a:spcBef>
              <a:defRPr/>
            </a:pPr>
            <a:endParaRPr lang="it-IT" sz="2400" b="1" kern="0" dirty="0">
              <a:cs typeface="Calibri" panose="020F0502020204030204" pitchFamily="34" charset="0"/>
            </a:endParaRPr>
          </a:p>
          <a:p>
            <a:pPr marL="257175" indent="-257175" defTabSz="685800">
              <a:spcBef>
                <a:spcPct val="20000"/>
              </a:spcBef>
              <a:defRPr/>
            </a:pPr>
            <a:r>
              <a:rPr lang="it-IT" sz="2400" b="1" u="sng" kern="0" dirty="0" err="1">
                <a:cs typeface="Calibri" panose="020F0502020204030204" pitchFamily="34" charset="0"/>
              </a:rPr>
              <a:t>Decubitus</a:t>
            </a:r>
            <a:endParaRPr lang="it-IT" sz="2400" b="1" u="sng" kern="0" dirty="0">
              <a:cs typeface="Calibri" panose="020F0502020204030204" pitchFamily="34" charset="0"/>
            </a:endParaRPr>
          </a:p>
          <a:p>
            <a:pPr marL="257175" indent="-257175" defTabSz="685800">
              <a:spcBef>
                <a:spcPct val="20000"/>
              </a:spcBef>
              <a:buFontTx/>
              <a:buChar char="•"/>
              <a:defRPr/>
            </a:pPr>
            <a:r>
              <a:rPr lang="it-IT" kern="0" dirty="0">
                <a:cs typeface="Calibri" panose="020F0502020204030204" pitchFamily="34" charset="0"/>
              </a:rPr>
              <a:t>Prone</a:t>
            </a:r>
          </a:p>
          <a:p>
            <a:pPr marL="257175" indent="-257175" defTabSz="685800">
              <a:spcBef>
                <a:spcPct val="20000"/>
              </a:spcBef>
              <a:buFontTx/>
              <a:buChar char="•"/>
              <a:defRPr/>
            </a:pPr>
            <a:r>
              <a:rPr lang="it-IT" kern="0" dirty="0" err="1">
                <a:cs typeface="Calibri" panose="020F0502020204030204" pitchFamily="34" charset="0"/>
              </a:rPr>
              <a:t>Lateral</a:t>
            </a:r>
            <a:endParaRPr lang="it-IT" kern="0" dirty="0">
              <a:cs typeface="Calibri" panose="020F0502020204030204" pitchFamily="34" charset="0"/>
            </a:endParaRPr>
          </a:p>
        </p:txBody>
      </p:sp>
      <p:sp>
        <p:nvSpPr>
          <p:cNvPr id="3" name="CasellaDiTesto 2"/>
          <p:cNvSpPr txBox="1"/>
          <p:nvPr/>
        </p:nvSpPr>
        <p:spPr>
          <a:xfrm>
            <a:off x="1484448" y="3900540"/>
            <a:ext cx="4689231" cy="1015663"/>
          </a:xfrm>
          <a:prstGeom prst="rect">
            <a:avLst/>
          </a:prstGeom>
          <a:noFill/>
        </p:spPr>
        <p:txBody>
          <a:bodyPr wrap="square" rtlCol="0">
            <a:spAutoFit/>
          </a:bodyPr>
          <a:lstStyle/>
          <a:p>
            <a:r>
              <a:rPr lang="it-IT" sz="2400" b="1" u="sng" dirty="0"/>
              <a:t>Technology</a:t>
            </a:r>
          </a:p>
          <a:p>
            <a:pPr marL="285750" indent="-285750">
              <a:buFont typeface="Arial" panose="020B0604020202020204" pitchFamily="34" charset="0"/>
              <a:buChar char="•"/>
            </a:pPr>
            <a:r>
              <a:rPr lang="it-IT" dirty="0" err="1"/>
              <a:t>Laparoscopic</a:t>
            </a:r>
            <a:endParaRPr lang="it-IT" dirty="0"/>
          </a:p>
          <a:p>
            <a:pPr marL="285750" indent="-285750">
              <a:buFont typeface="Arial" panose="020B0604020202020204" pitchFamily="34" charset="0"/>
              <a:buChar char="•"/>
            </a:pPr>
            <a:r>
              <a:rPr lang="it-IT" dirty="0" err="1"/>
              <a:t>Robotic</a:t>
            </a:r>
            <a:endParaRPr lang="it-IT" dirty="0"/>
          </a:p>
        </p:txBody>
      </p:sp>
    </p:spTree>
    <p:extLst>
      <p:ext uri="{BB962C8B-B14F-4D97-AF65-F5344CB8AC3E}">
        <p14:creationId xmlns:p14="http://schemas.microsoft.com/office/powerpoint/2010/main" val="215741911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apezio 3">
            <a:extLst>
              <a:ext uri="{FF2B5EF4-FFF2-40B4-BE49-F238E27FC236}">
                <a16:creationId xmlns:a16="http://schemas.microsoft.com/office/drawing/2014/main" id="{95024E67-C99D-6547-8E21-4A848A2ECE48}"/>
              </a:ext>
            </a:extLst>
          </p:cNvPr>
          <p:cNvSpPr>
            <a:spLocks/>
          </p:cNvSpPr>
          <p:nvPr/>
        </p:nvSpPr>
        <p:spPr bwMode="auto">
          <a:xfrm>
            <a:off x="2783526" y="4533107"/>
            <a:ext cx="6312877" cy="2187861"/>
          </a:xfrm>
          <a:custGeom>
            <a:avLst/>
            <a:gdLst>
              <a:gd name="T0" fmla="*/ 0 w 5793012"/>
              <a:gd name="T1" fmla="*/ 1739505 h 1739505"/>
              <a:gd name="T2" fmla="*/ 434876 w 5793012"/>
              <a:gd name="T3" fmla="*/ 0 h 1739505"/>
              <a:gd name="T4" fmla="*/ 5358136 w 5793012"/>
              <a:gd name="T5" fmla="*/ 0 h 1739505"/>
              <a:gd name="T6" fmla="*/ 5793012 w 5793012"/>
              <a:gd name="T7" fmla="*/ 1739505 h 1739505"/>
              <a:gd name="T8" fmla="*/ 0 w 5793012"/>
              <a:gd name="T9" fmla="*/ 1739505 h 1739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93012" h="1739505">
                <a:moveTo>
                  <a:pt x="0" y="1739505"/>
                </a:moveTo>
                <a:lnTo>
                  <a:pt x="434876" y="0"/>
                </a:lnTo>
                <a:lnTo>
                  <a:pt x="5358136" y="0"/>
                </a:lnTo>
                <a:lnTo>
                  <a:pt x="5793012" y="1739505"/>
                </a:lnTo>
                <a:lnTo>
                  <a:pt x="0" y="1739505"/>
                </a:lnTo>
                <a:close/>
              </a:path>
            </a:pathLst>
          </a:custGeom>
          <a:gradFill rotWithShape="1">
            <a:gsLst>
              <a:gs pos="0">
                <a:srgbClr val="9BC1FF"/>
              </a:gs>
              <a:gs pos="100000">
                <a:srgbClr val="3F80CD"/>
              </a:gs>
            </a:gsLst>
            <a:lin ang="5400000"/>
          </a:gradFill>
          <a:ln w="9525" cap="flat" cmpd="sng">
            <a:solidFill>
              <a:srgbClr val="4A7EBB"/>
            </a:solidFill>
            <a:prstDash val="solid"/>
            <a:round/>
            <a:headEnd/>
            <a:tailEnd/>
          </a:ln>
          <a:effectLst>
            <a:outerShdw blurRad="40000" dist="23000" dir="5400000" rotWithShape="0">
              <a:srgbClr val="000000">
                <a:alpha val="34999"/>
              </a:srgbClr>
            </a:outerShdw>
          </a:effectLst>
        </p:spPr>
        <p:txBody>
          <a:bodyPr anchor="ctr"/>
          <a:lstStyle/>
          <a:p>
            <a:pPr>
              <a:defRPr/>
            </a:pPr>
            <a:endParaRPr lang="it-IT"/>
          </a:p>
        </p:txBody>
      </p:sp>
      <p:sp>
        <p:nvSpPr>
          <p:cNvPr id="2" name="Titolo 1">
            <a:extLst>
              <a:ext uri="{FF2B5EF4-FFF2-40B4-BE49-F238E27FC236}">
                <a16:creationId xmlns:a16="http://schemas.microsoft.com/office/drawing/2014/main" id="{7BD28562-08C9-6B43-8275-22FEDD04CF0A}"/>
              </a:ext>
            </a:extLst>
          </p:cNvPr>
          <p:cNvSpPr>
            <a:spLocks noGrp="1"/>
          </p:cNvSpPr>
          <p:nvPr>
            <p:ph type="ctrTitle"/>
          </p:nvPr>
        </p:nvSpPr>
        <p:spPr>
          <a:xfrm>
            <a:off x="1989471" y="449187"/>
            <a:ext cx="7900988" cy="1220787"/>
          </a:xfrm>
        </p:spPr>
        <p:txBody>
          <a:bodyPr rtlCol="0">
            <a:normAutofit fontScale="90000"/>
          </a:bodyPr>
          <a:lstStyle/>
          <a:p>
            <a:pPr>
              <a:defRPr/>
            </a:pPr>
            <a:r>
              <a:rPr lang="it-IT" dirty="0" err="1">
                <a:ea typeface="+mj-ea"/>
                <a:cs typeface="+mj-cs"/>
              </a:rPr>
              <a:t>Minimally</a:t>
            </a:r>
            <a:r>
              <a:rPr lang="it-IT" dirty="0">
                <a:ea typeface="+mj-ea"/>
                <a:cs typeface="+mj-cs"/>
              </a:rPr>
              <a:t> invasive </a:t>
            </a:r>
            <a:r>
              <a:rPr lang="it-IT" dirty="0" err="1">
                <a:ea typeface="+mj-ea"/>
                <a:cs typeface="+mj-cs"/>
              </a:rPr>
              <a:t>approach</a:t>
            </a:r>
            <a:r>
              <a:rPr lang="it-IT" dirty="0">
                <a:ea typeface="+mj-ea"/>
                <a:cs typeface="+mj-cs"/>
              </a:rPr>
              <a:t> in </a:t>
            </a:r>
            <a:r>
              <a:rPr lang="it-IT" dirty="0" err="1">
                <a:ea typeface="+mj-ea"/>
                <a:cs typeface="+mj-cs"/>
              </a:rPr>
              <a:t>surgical</a:t>
            </a:r>
            <a:r>
              <a:rPr lang="it-IT" dirty="0">
                <a:ea typeface="+mj-ea"/>
                <a:cs typeface="+mj-cs"/>
              </a:rPr>
              <a:t> </a:t>
            </a:r>
            <a:r>
              <a:rPr lang="it-IT" dirty="0" err="1">
                <a:ea typeface="+mj-ea"/>
                <a:cs typeface="+mj-cs"/>
              </a:rPr>
              <a:t>oncology</a:t>
            </a:r>
            <a:endParaRPr lang="it-IT" dirty="0">
              <a:ea typeface="+mj-ea"/>
              <a:cs typeface="+mj-cs"/>
            </a:endParaRPr>
          </a:p>
        </p:txBody>
      </p:sp>
      <p:sp>
        <p:nvSpPr>
          <p:cNvPr id="48132" name="Sottotitolo 2">
            <a:extLst>
              <a:ext uri="{FF2B5EF4-FFF2-40B4-BE49-F238E27FC236}">
                <a16:creationId xmlns:a16="http://schemas.microsoft.com/office/drawing/2014/main" id="{88712D7E-255D-8A48-A3A1-2F6B8BB0EB86}"/>
              </a:ext>
            </a:extLst>
          </p:cNvPr>
          <p:cNvSpPr>
            <a:spLocks noGrp="1"/>
          </p:cNvSpPr>
          <p:nvPr>
            <p:ph type="subTitle" idx="1"/>
          </p:nvPr>
        </p:nvSpPr>
        <p:spPr>
          <a:xfrm>
            <a:off x="2158539" y="4840575"/>
            <a:ext cx="7562850" cy="2540000"/>
          </a:xfrm>
        </p:spPr>
        <p:txBody>
          <a:bodyPr/>
          <a:lstStyle/>
          <a:p>
            <a:pPr eaLnBrk="1" hangingPunct="1"/>
            <a:r>
              <a:rPr lang="it-IT" altLang="it-IT" dirty="0" err="1">
                <a:solidFill>
                  <a:schemeClr val="tx1"/>
                </a:solidFill>
              </a:rPr>
              <a:t>Safety</a:t>
            </a:r>
            <a:endParaRPr lang="it-IT" altLang="it-IT" dirty="0">
              <a:solidFill>
                <a:schemeClr val="tx1"/>
              </a:solidFill>
            </a:endParaRPr>
          </a:p>
          <a:p>
            <a:pPr eaLnBrk="1" hangingPunct="1"/>
            <a:r>
              <a:rPr lang="it-IT" altLang="it-IT" dirty="0" err="1">
                <a:solidFill>
                  <a:schemeClr val="tx1"/>
                </a:solidFill>
              </a:rPr>
              <a:t>Radicality</a:t>
            </a:r>
            <a:endParaRPr lang="it-IT" altLang="it-IT" dirty="0">
              <a:solidFill>
                <a:schemeClr val="tx1"/>
              </a:solidFill>
            </a:endParaRPr>
          </a:p>
          <a:p>
            <a:pPr eaLnBrk="1" hangingPunct="1"/>
            <a:r>
              <a:rPr lang="it-IT" altLang="it-IT" dirty="0">
                <a:solidFill>
                  <a:schemeClr val="tx1"/>
                </a:solidFill>
              </a:rPr>
              <a:t>Benefits on </a:t>
            </a:r>
            <a:r>
              <a:rPr lang="it-IT" altLang="it-IT" dirty="0" err="1">
                <a:solidFill>
                  <a:schemeClr val="tx1"/>
                </a:solidFill>
              </a:rPr>
              <a:t>postoperative</a:t>
            </a:r>
            <a:r>
              <a:rPr lang="it-IT" altLang="it-IT" dirty="0">
                <a:solidFill>
                  <a:schemeClr val="tx1"/>
                </a:solidFill>
              </a:rPr>
              <a:t> </a:t>
            </a:r>
            <a:r>
              <a:rPr lang="it-IT" altLang="it-IT" dirty="0" err="1">
                <a:solidFill>
                  <a:schemeClr val="tx1"/>
                </a:solidFill>
              </a:rPr>
              <a:t>outcome</a:t>
            </a:r>
            <a:endParaRPr lang="it-IT" altLang="it-IT" dirty="0">
              <a:solidFill>
                <a:schemeClr val="tx1"/>
              </a:solidFill>
            </a:endParaRPr>
          </a:p>
          <a:p>
            <a:pPr eaLnBrk="1" hangingPunct="1"/>
            <a:endParaRPr lang="it-IT" altLang="it-IT" dirty="0">
              <a:solidFill>
                <a:schemeClr val="tx1"/>
              </a:solidFill>
            </a:endParaRPr>
          </a:p>
        </p:txBody>
      </p:sp>
      <p:pic>
        <p:nvPicPr>
          <p:cNvPr id="4098" name="Picture 2" descr="Cuidados después de una Laparoscop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1777" y="1964059"/>
            <a:ext cx="3942546" cy="2217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9662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15B2D0E4-A71A-3745-987D-58CE6683AE1B}"/>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991610" y="512942"/>
            <a:ext cx="6588125" cy="1135062"/>
          </a:xfrm>
          <a:ln>
            <a:solidFill>
              <a:srgbClr val="000000"/>
            </a:solidFill>
          </a:ln>
        </p:spPr>
      </p:pic>
      <p:pic>
        <p:nvPicPr>
          <p:cNvPr id="18436" name="Picture 3">
            <a:extLst>
              <a:ext uri="{FF2B5EF4-FFF2-40B4-BE49-F238E27FC236}">
                <a16:creationId xmlns:a16="http://schemas.microsoft.com/office/drawing/2014/main" id="{6B8DD5D5-1986-8D48-B512-EEC50F9D10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6164" y="1933358"/>
            <a:ext cx="4319587" cy="33988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437" name="Picture 4">
            <a:extLst>
              <a:ext uri="{FF2B5EF4-FFF2-40B4-BE49-F238E27FC236}">
                <a16:creationId xmlns:a16="http://schemas.microsoft.com/office/drawing/2014/main" id="{A0FE8491-7518-DB42-9E20-1F47118CFE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5246" y="2546498"/>
            <a:ext cx="3671888" cy="657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438" name="Picture 5">
            <a:extLst>
              <a:ext uri="{FF2B5EF4-FFF2-40B4-BE49-F238E27FC236}">
                <a16:creationId xmlns:a16="http://schemas.microsoft.com/office/drawing/2014/main" id="{FDA7506B-705A-8945-BA47-28110695C3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5623" y="3995670"/>
            <a:ext cx="3000833" cy="21309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Immagine 8"/>
          <p:cNvPicPr>
            <a:picLocks noChangeAspect="1"/>
          </p:cNvPicPr>
          <p:nvPr/>
        </p:nvPicPr>
        <p:blipFill>
          <a:blip r:embed="rId6"/>
          <a:stretch>
            <a:fillRect/>
          </a:stretch>
        </p:blipFill>
        <p:spPr>
          <a:xfrm>
            <a:off x="7781244" y="2806844"/>
            <a:ext cx="1518036" cy="158510"/>
          </a:xfrm>
          <a:prstGeom prst="rect">
            <a:avLst/>
          </a:prstGeom>
          <a:ln>
            <a:noFill/>
          </a:ln>
        </p:spPr>
      </p:pic>
    </p:spTree>
    <p:extLst>
      <p:ext uri="{BB962C8B-B14F-4D97-AF65-F5344CB8AC3E}">
        <p14:creationId xmlns:p14="http://schemas.microsoft.com/office/powerpoint/2010/main" val="3184018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Non mettiamo in dubbio? noi il dubbio ce lo abbiamo quotidianamente... e  loro 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2196" y="3158467"/>
            <a:ext cx="1913226" cy="2018381"/>
          </a:xfrm>
          <a:prstGeom prst="rect">
            <a:avLst/>
          </a:prstGeom>
          <a:noFill/>
          <a:ln>
            <a:solidFill>
              <a:schemeClr val="tx1"/>
            </a:solidFill>
          </a:ln>
        </p:spPr>
      </p:pic>
      <p:pic>
        <p:nvPicPr>
          <p:cNvPr id="26626" name="Picture 2" descr="McKeown esophagectomy. Skin incision (red line) for right thoracotomy,... |  Download Scientific Diagram">
            <a:extLst>
              <a:ext uri="{FF2B5EF4-FFF2-40B4-BE49-F238E27FC236}">
                <a16:creationId xmlns:a16="http://schemas.microsoft.com/office/drawing/2014/main" id="{6C3370CA-3169-5D4C-9617-3EDC9D5A55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1788" y="3510432"/>
            <a:ext cx="3131176" cy="1314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627" name="Picture 4" descr="Ivor Lewis Esophagectomy | Stanford Health Care">
            <a:extLst>
              <a:ext uri="{FF2B5EF4-FFF2-40B4-BE49-F238E27FC236}">
                <a16:creationId xmlns:a16="http://schemas.microsoft.com/office/drawing/2014/main" id="{6053027F-F92A-3B44-937C-00CEAFF012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4654" y="2907000"/>
            <a:ext cx="2292350" cy="29162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6628" name="CasellaDiTesto 1">
            <a:extLst>
              <a:ext uri="{FF2B5EF4-FFF2-40B4-BE49-F238E27FC236}">
                <a16:creationId xmlns:a16="http://schemas.microsoft.com/office/drawing/2014/main" id="{2770D793-3E94-B247-BD72-A19FC220CE33}"/>
              </a:ext>
            </a:extLst>
          </p:cNvPr>
          <p:cNvSpPr txBox="1">
            <a:spLocks noChangeArrowheads="1"/>
          </p:cNvSpPr>
          <p:nvPr/>
        </p:nvSpPr>
        <p:spPr bwMode="auto">
          <a:xfrm>
            <a:off x="4276633" y="1873295"/>
            <a:ext cx="30687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it-IT" altLang="it-IT" sz="2400" dirty="0" err="1"/>
              <a:t>McKeown</a:t>
            </a:r>
            <a:r>
              <a:rPr lang="it-IT" altLang="it-IT" sz="2400" dirty="0"/>
              <a:t> vs Ivor Lewis</a:t>
            </a:r>
          </a:p>
        </p:txBody>
      </p:sp>
    </p:spTree>
    <p:extLst>
      <p:ext uri="{BB962C8B-B14F-4D97-AF65-F5344CB8AC3E}">
        <p14:creationId xmlns:p14="http://schemas.microsoft.com/office/powerpoint/2010/main" val="293526440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F532D5F5-48EF-7F49-A367-7894B0F7F779}"/>
              </a:ext>
            </a:extLst>
          </p:cNvPr>
          <p:cNvSpPr txBox="1"/>
          <p:nvPr/>
        </p:nvSpPr>
        <p:spPr>
          <a:xfrm>
            <a:off x="2478089" y="3405840"/>
            <a:ext cx="7343775" cy="2308324"/>
          </a:xfrm>
          <a:prstGeom prst="rect">
            <a:avLst/>
          </a:prstGeom>
          <a:noFill/>
        </p:spPr>
        <p:txBody>
          <a:bodyPr>
            <a:spAutoFit/>
          </a:bodyPr>
          <a:lstStyle/>
          <a:p>
            <a:pPr>
              <a:defRPr/>
            </a:pPr>
            <a:r>
              <a:rPr lang="it-IT" b="1" dirty="0"/>
              <a:t>MIE 1996-2011</a:t>
            </a:r>
          </a:p>
          <a:p>
            <a:pPr>
              <a:defRPr/>
            </a:pPr>
            <a:endParaRPr lang="it-IT" b="1" dirty="0"/>
          </a:p>
          <a:p>
            <a:pPr>
              <a:buFont typeface="Arial" pitchFamily="34" charset="0"/>
              <a:buChar char="•"/>
              <a:defRPr/>
            </a:pPr>
            <a:r>
              <a:rPr lang="it-IT" dirty="0"/>
              <a:t>1996-2005 </a:t>
            </a:r>
            <a:r>
              <a:rPr lang="it-IT" dirty="0" err="1"/>
              <a:t>McKeown</a:t>
            </a:r>
            <a:r>
              <a:rPr lang="it-IT" dirty="0"/>
              <a:t>; </a:t>
            </a:r>
            <a:r>
              <a:rPr lang="it-IT" dirty="0" err="1"/>
              <a:t>by</a:t>
            </a:r>
            <a:r>
              <a:rPr lang="it-IT" dirty="0"/>
              <a:t> 2005 </a:t>
            </a:r>
            <a:r>
              <a:rPr lang="it-IT" dirty="0" err="1"/>
              <a:t>Ivor</a:t>
            </a:r>
            <a:r>
              <a:rPr lang="it-IT" dirty="0"/>
              <a:t> Lewis; </a:t>
            </a:r>
            <a:r>
              <a:rPr lang="it-IT" dirty="0" err="1"/>
              <a:t>by</a:t>
            </a:r>
            <a:r>
              <a:rPr lang="it-IT" dirty="0"/>
              <a:t> 2006 </a:t>
            </a:r>
            <a:r>
              <a:rPr lang="it-IT" dirty="0" err="1"/>
              <a:t>Ivor</a:t>
            </a:r>
            <a:r>
              <a:rPr lang="it-IT" dirty="0"/>
              <a:t> Lewis </a:t>
            </a:r>
            <a:r>
              <a:rPr lang="it-IT" dirty="0" err="1"/>
              <a:t>preferred</a:t>
            </a:r>
            <a:r>
              <a:rPr lang="it-IT" dirty="0"/>
              <a:t> </a:t>
            </a:r>
            <a:r>
              <a:rPr lang="it-IT" dirty="0" err="1"/>
              <a:t>approach</a:t>
            </a:r>
            <a:endParaRPr lang="it-IT" dirty="0"/>
          </a:p>
          <a:p>
            <a:pPr>
              <a:buFont typeface="Arial" pitchFamily="34" charset="0"/>
              <a:buChar char="•"/>
              <a:defRPr/>
            </a:pPr>
            <a:r>
              <a:rPr lang="it-IT" dirty="0" err="1"/>
              <a:t>Stapled</a:t>
            </a:r>
            <a:r>
              <a:rPr lang="it-IT" dirty="0"/>
              <a:t> </a:t>
            </a:r>
            <a:r>
              <a:rPr lang="it-IT" dirty="0" err="1"/>
              <a:t>Anastomosis</a:t>
            </a:r>
            <a:r>
              <a:rPr lang="it-IT" dirty="0"/>
              <a:t> (EEA 28mm) </a:t>
            </a:r>
            <a:r>
              <a:rPr lang="it-IT" dirty="0" err="1"/>
              <a:t>preferred</a:t>
            </a:r>
            <a:r>
              <a:rPr lang="it-IT" dirty="0"/>
              <a:t> </a:t>
            </a:r>
            <a:r>
              <a:rPr lang="it-IT" dirty="0" err="1"/>
              <a:t>approach</a:t>
            </a:r>
            <a:r>
              <a:rPr lang="it-IT" dirty="0"/>
              <a:t> (79% in Mc </a:t>
            </a:r>
            <a:r>
              <a:rPr lang="it-IT" dirty="0" err="1"/>
              <a:t>Keown</a:t>
            </a:r>
            <a:r>
              <a:rPr lang="it-IT" dirty="0"/>
              <a:t>; 99% in </a:t>
            </a:r>
            <a:r>
              <a:rPr lang="it-IT" dirty="0" err="1"/>
              <a:t>Ivor</a:t>
            </a:r>
            <a:r>
              <a:rPr lang="it-IT" dirty="0"/>
              <a:t> Lewis)</a:t>
            </a:r>
          </a:p>
          <a:p>
            <a:pPr>
              <a:buFont typeface="Arial" pitchFamily="34" charset="0"/>
              <a:buChar char="•"/>
              <a:defRPr/>
            </a:pPr>
            <a:r>
              <a:rPr lang="it-IT" dirty="0" err="1"/>
              <a:t>Conversion</a:t>
            </a:r>
            <a:r>
              <a:rPr lang="it-IT" dirty="0"/>
              <a:t> 4.5%; &gt; </a:t>
            </a:r>
            <a:r>
              <a:rPr lang="it-IT" dirty="0" err="1"/>
              <a:t>for</a:t>
            </a:r>
            <a:r>
              <a:rPr lang="it-IT" dirty="0"/>
              <a:t> </a:t>
            </a:r>
            <a:r>
              <a:rPr lang="it-IT" dirty="0" err="1"/>
              <a:t>adhesion</a:t>
            </a:r>
            <a:r>
              <a:rPr lang="it-IT" dirty="0"/>
              <a:t>; </a:t>
            </a:r>
            <a:r>
              <a:rPr lang="it-IT" dirty="0" err="1"/>
              <a:t>rarely</a:t>
            </a:r>
            <a:r>
              <a:rPr lang="it-IT" dirty="0"/>
              <a:t> </a:t>
            </a:r>
            <a:r>
              <a:rPr lang="it-IT" dirty="0" err="1"/>
              <a:t>emergent</a:t>
            </a:r>
            <a:r>
              <a:rPr lang="it-IT" dirty="0"/>
              <a:t> </a:t>
            </a:r>
            <a:r>
              <a:rPr lang="it-IT" dirty="0" err="1"/>
              <a:t>for</a:t>
            </a:r>
            <a:r>
              <a:rPr lang="it-IT" dirty="0"/>
              <a:t> </a:t>
            </a:r>
            <a:r>
              <a:rPr lang="it-IT" dirty="0" err="1"/>
              <a:t>bleeding</a:t>
            </a:r>
            <a:endParaRPr lang="it-IT" dirty="0"/>
          </a:p>
          <a:p>
            <a:pPr>
              <a:buFont typeface="Arial" pitchFamily="34" charset="0"/>
              <a:buChar char="•"/>
              <a:defRPr/>
            </a:pPr>
            <a:r>
              <a:rPr lang="it-IT" dirty="0" err="1"/>
              <a:t>Lymphnodes</a:t>
            </a:r>
            <a:r>
              <a:rPr lang="it-IT" dirty="0"/>
              <a:t> </a:t>
            </a:r>
            <a:r>
              <a:rPr lang="it-IT" dirty="0" err="1"/>
              <a:t>resected</a:t>
            </a:r>
            <a:r>
              <a:rPr lang="it-IT" dirty="0"/>
              <a:t> 21 (&gt; in Ivor Lewis, </a:t>
            </a:r>
            <a:r>
              <a:rPr lang="it-IT" dirty="0" err="1"/>
              <a:t>maybe</a:t>
            </a:r>
            <a:r>
              <a:rPr lang="it-IT" dirty="0"/>
              <a:t> for </a:t>
            </a:r>
            <a:r>
              <a:rPr lang="it-IT" dirty="0" err="1"/>
              <a:t>increasing</a:t>
            </a:r>
            <a:r>
              <a:rPr lang="it-IT" dirty="0"/>
              <a:t> </a:t>
            </a:r>
            <a:r>
              <a:rPr lang="it-IT" dirty="0" err="1"/>
              <a:t>experience</a:t>
            </a:r>
            <a:r>
              <a:rPr lang="it-IT" dirty="0"/>
              <a:t>)</a:t>
            </a:r>
          </a:p>
        </p:txBody>
      </p:sp>
      <p:pic>
        <p:nvPicPr>
          <p:cNvPr id="27653" name="Immagine 1">
            <a:extLst>
              <a:ext uri="{FF2B5EF4-FFF2-40B4-BE49-F238E27FC236}">
                <a16:creationId xmlns:a16="http://schemas.microsoft.com/office/drawing/2014/main" id="{B37806DF-58F0-3F49-9C2D-5E77837F89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39020" y="141151"/>
            <a:ext cx="6075960" cy="193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6" name="Picture 2" descr="Snapshot Icon #38369 - Free Icons Libra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2242" y="2537658"/>
            <a:ext cx="1383859" cy="1383859"/>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p:cNvPicPr>
            <a:picLocks noChangeAspect="1"/>
          </p:cNvPicPr>
          <p:nvPr/>
        </p:nvPicPr>
        <p:blipFill>
          <a:blip r:embed="rId4"/>
          <a:stretch>
            <a:fillRect/>
          </a:stretch>
        </p:blipFill>
        <p:spPr>
          <a:xfrm>
            <a:off x="4842195" y="2138717"/>
            <a:ext cx="2905125" cy="352425"/>
          </a:xfrm>
          <a:prstGeom prst="rect">
            <a:avLst/>
          </a:prstGeom>
        </p:spPr>
      </p:pic>
    </p:spTree>
    <p:extLst>
      <p:ext uri="{BB962C8B-B14F-4D97-AF65-F5344CB8AC3E}">
        <p14:creationId xmlns:p14="http://schemas.microsoft.com/office/powerpoint/2010/main" val="341211599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5F00B7A1-D2D7-B04F-80C2-D5501DE8FCB1}"/>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524001" y="2682143"/>
            <a:ext cx="5618163" cy="1458913"/>
          </a:xfrm>
          <a:ln>
            <a:solidFill>
              <a:srgbClr val="000000"/>
            </a:solidFill>
          </a:ln>
        </p:spPr>
      </p:pic>
      <p:sp>
        <p:nvSpPr>
          <p:cNvPr id="4" name="Segnaposto piè di pagina 3">
            <a:extLst>
              <a:ext uri="{FF2B5EF4-FFF2-40B4-BE49-F238E27FC236}">
                <a16:creationId xmlns:a16="http://schemas.microsoft.com/office/drawing/2014/main" id="{0532C741-C9A4-1640-8FB5-E8C182AD7D10}"/>
              </a:ext>
            </a:extLst>
          </p:cNvPr>
          <p:cNvSpPr>
            <a:spLocks noGrp="1"/>
          </p:cNvSpPr>
          <p:nvPr>
            <p:ph type="ftr" sz="quarter" idx="4294967295"/>
          </p:nvPr>
        </p:nvSpPr>
        <p:spPr>
          <a:xfrm>
            <a:off x="1524000" y="5661026"/>
            <a:ext cx="4953000" cy="168275"/>
          </a:xfrm>
        </p:spPr>
        <p:txBody>
          <a:bodyPr/>
          <a:lstStyle/>
          <a:p>
            <a:pPr>
              <a:defRPr/>
            </a:pPr>
            <a:endParaRPr lang="it-IT" dirty="0"/>
          </a:p>
        </p:txBody>
      </p:sp>
      <p:pic>
        <p:nvPicPr>
          <p:cNvPr id="31748" name="Picture 3">
            <a:extLst>
              <a:ext uri="{FF2B5EF4-FFF2-40B4-BE49-F238E27FC236}">
                <a16:creationId xmlns:a16="http://schemas.microsoft.com/office/drawing/2014/main" id="{A23D80AA-53A1-2349-AFB1-40C0408A75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0237" y="391319"/>
            <a:ext cx="6078537" cy="11350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1749" name="Picture 4">
            <a:extLst>
              <a:ext uri="{FF2B5EF4-FFF2-40B4-BE49-F238E27FC236}">
                <a16:creationId xmlns:a16="http://schemas.microsoft.com/office/drawing/2014/main" id="{6FBC44A6-F9EC-F34E-9490-A4AF9E7E88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1563" y="1759296"/>
            <a:ext cx="4629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6">
            <a:extLst>
              <a:ext uri="{FF2B5EF4-FFF2-40B4-BE49-F238E27FC236}">
                <a16:creationId xmlns:a16="http://schemas.microsoft.com/office/drawing/2014/main" id="{0AD43772-1198-174E-97B2-E30ADEC113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0257" y="2228057"/>
            <a:ext cx="2671762" cy="3921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1751" name="Picture 7">
            <a:extLst>
              <a:ext uri="{FF2B5EF4-FFF2-40B4-BE49-F238E27FC236}">
                <a16:creationId xmlns:a16="http://schemas.microsoft.com/office/drawing/2014/main" id="{CDF9CDC6-C9BB-0746-8AF6-5263E7893F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2301" y="2371727"/>
            <a:ext cx="1865313" cy="3286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1752" name="Picture 8">
            <a:extLst>
              <a:ext uri="{FF2B5EF4-FFF2-40B4-BE49-F238E27FC236}">
                <a16:creationId xmlns:a16="http://schemas.microsoft.com/office/drawing/2014/main" id="{6FD6A53B-1D4D-3B42-82FD-AF34CE4AB8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6376" y="4238625"/>
            <a:ext cx="4213225" cy="10556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12" name="Connettore 1 11">
            <a:extLst>
              <a:ext uri="{FF2B5EF4-FFF2-40B4-BE49-F238E27FC236}">
                <a16:creationId xmlns:a16="http://schemas.microsoft.com/office/drawing/2014/main" id="{40F019B7-60DB-744C-9A3C-64EAD9F0967F}"/>
              </a:ext>
            </a:extLst>
          </p:cNvPr>
          <p:cNvCxnSpPr/>
          <p:nvPr/>
        </p:nvCxnSpPr>
        <p:spPr>
          <a:xfrm>
            <a:off x="5394326" y="4670425"/>
            <a:ext cx="394176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Connettore 1 12">
            <a:extLst>
              <a:ext uri="{FF2B5EF4-FFF2-40B4-BE49-F238E27FC236}">
                <a16:creationId xmlns:a16="http://schemas.microsoft.com/office/drawing/2014/main" id="{AAA04866-7894-5043-BFB4-C2E0316D3E57}"/>
              </a:ext>
            </a:extLst>
          </p:cNvPr>
          <p:cNvCxnSpPr/>
          <p:nvPr/>
        </p:nvCxnSpPr>
        <p:spPr>
          <a:xfrm>
            <a:off x="8256588" y="4454525"/>
            <a:ext cx="10795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Connettore 1 14">
            <a:extLst>
              <a:ext uri="{FF2B5EF4-FFF2-40B4-BE49-F238E27FC236}">
                <a16:creationId xmlns:a16="http://schemas.microsoft.com/office/drawing/2014/main" id="{B3D7BF62-6C7C-B44C-A089-069DF25F2A70}"/>
              </a:ext>
            </a:extLst>
          </p:cNvPr>
          <p:cNvCxnSpPr/>
          <p:nvPr/>
        </p:nvCxnSpPr>
        <p:spPr>
          <a:xfrm>
            <a:off x="5394326" y="4887913"/>
            <a:ext cx="394176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Connettore 1 19">
            <a:extLst>
              <a:ext uri="{FF2B5EF4-FFF2-40B4-BE49-F238E27FC236}">
                <a16:creationId xmlns:a16="http://schemas.microsoft.com/office/drawing/2014/main" id="{E34945A6-A353-E143-8A34-B2B818D1026B}"/>
              </a:ext>
            </a:extLst>
          </p:cNvPr>
          <p:cNvCxnSpPr/>
          <p:nvPr/>
        </p:nvCxnSpPr>
        <p:spPr>
          <a:xfrm>
            <a:off x="5394326" y="5049838"/>
            <a:ext cx="394176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Immagine 1"/>
          <p:cNvPicPr>
            <a:picLocks noChangeAspect="1"/>
          </p:cNvPicPr>
          <p:nvPr/>
        </p:nvPicPr>
        <p:blipFill>
          <a:blip r:embed="rId8"/>
          <a:stretch>
            <a:fillRect/>
          </a:stretch>
        </p:blipFill>
        <p:spPr>
          <a:xfrm>
            <a:off x="6175668" y="3122288"/>
            <a:ext cx="830294" cy="241054"/>
          </a:xfrm>
          <a:prstGeom prst="rect">
            <a:avLst/>
          </a:prstGeom>
        </p:spPr>
      </p:pic>
    </p:spTree>
    <p:extLst>
      <p:ext uri="{BB962C8B-B14F-4D97-AF65-F5344CB8AC3E}">
        <p14:creationId xmlns:p14="http://schemas.microsoft.com/office/powerpoint/2010/main" val="11275519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55CE466-C9ED-D24D-AE96-B43950A2D39A}"/>
              </a:ext>
            </a:extLst>
          </p:cNvPr>
          <p:cNvSpPr>
            <a:spLocks noGrp="1"/>
          </p:cNvSpPr>
          <p:nvPr>
            <p:ph idx="4294967295"/>
          </p:nvPr>
        </p:nvSpPr>
        <p:spPr>
          <a:xfrm>
            <a:off x="1524701" y="422830"/>
            <a:ext cx="7617435" cy="2013438"/>
          </a:xfrm>
        </p:spPr>
        <p:txBody>
          <a:bodyPr>
            <a:normAutofit/>
          </a:bodyPr>
          <a:lstStyle/>
          <a:p>
            <a:pPr marL="0" indent="0">
              <a:buNone/>
              <a:defRPr/>
            </a:pPr>
            <a:r>
              <a:rPr lang="it-IT" sz="1800" b="1" dirty="0" err="1"/>
              <a:t>Minimally</a:t>
            </a:r>
            <a:r>
              <a:rPr lang="it-IT" sz="1800" b="1" dirty="0"/>
              <a:t> Invasive Ivor Lewis </a:t>
            </a:r>
            <a:r>
              <a:rPr lang="it-IT" sz="1800" b="1" dirty="0" err="1"/>
              <a:t>Esophagectomy</a:t>
            </a:r>
            <a:r>
              <a:rPr lang="it-IT" sz="1800" b="1" dirty="0"/>
              <a:t> </a:t>
            </a:r>
          </a:p>
          <a:p>
            <a:pPr marL="0" indent="0">
              <a:buNone/>
              <a:defRPr/>
            </a:pPr>
            <a:r>
              <a:rPr lang="it-IT" sz="1500" i="1" dirty="0" err="1"/>
              <a:t>Nguyen</a:t>
            </a:r>
            <a:r>
              <a:rPr lang="it-IT" sz="1500" i="1" dirty="0"/>
              <a:t> et al  </a:t>
            </a:r>
            <a:r>
              <a:rPr lang="it-IT" sz="1500" i="1" dirty="0" err="1"/>
              <a:t>Ann</a:t>
            </a:r>
            <a:r>
              <a:rPr lang="it-IT" sz="1500" i="1" dirty="0"/>
              <a:t> </a:t>
            </a:r>
            <a:r>
              <a:rPr lang="it-IT" sz="1500" i="1" dirty="0" err="1"/>
              <a:t>Thorac</a:t>
            </a:r>
            <a:r>
              <a:rPr lang="it-IT" sz="1500" i="1" dirty="0"/>
              <a:t> </a:t>
            </a:r>
            <a:r>
              <a:rPr lang="it-IT" sz="1500" i="1" dirty="0" err="1"/>
              <a:t>Surg</a:t>
            </a:r>
            <a:r>
              <a:rPr lang="it-IT" sz="1500" i="1" dirty="0"/>
              <a:t> 2001; 72:593-6</a:t>
            </a:r>
          </a:p>
          <a:p>
            <a:pPr>
              <a:defRPr/>
            </a:pPr>
            <a:r>
              <a:rPr lang="it-IT" sz="1800" dirty="0" smtClean="0"/>
              <a:t>5 </a:t>
            </a:r>
            <a:r>
              <a:rPr lang="it-IT" sz="1800" dirty="0"/>
              <a:t>hours </a:t>
            </a:r>
            <a:r>
              <a:rPr lang="it-IT" sz="1800" dirty="0" err="1"/>
              <a:t>thoracoscopy</a:t>
            </a:r>
            <a:endParaRPr lang="it-IT" sz="1800" dirty="0"/>
          </a:p>
          <a:p>
            <a:pPr>
              <a:defRPr/>
            </a:pPr>
            <a:r>
              <a:rPr lang="it-IT" sz="1800" dirty="0"/>
              <a:t>…………</a:t>
            </a:r>
            <a:r>
              <a:rPr lang="it-IT" sz="1800" dirty="0" err="1"/>
              <a:t>current</a:t>
            </a:r>
            <a:r>
              <a:rPr lang="it-IT" sz="1800" dirty="0"/>
              <a:t> </a:t>
            </a:r>
            <a:r>
              <a:rPr lang="it-IT" sz="1800" dirty="0" err="1"/>
              <a:t>limitation</a:t>
            </a:r>
            <a:r>
              <a:rPr lang="it-IT" sz="1800" dirty="0"/>
              <a:t> </a:t>
            </a:r>
            <a:r>
              <a:rPr lang="it-IT" sz="1800" dirty="0" err="1"/>
              <a:t>is</a:t>
            </a:r>
            <a:r>
              <a:rPr lang="it-IT" sz="1800" dirty="0"/>
              <a:t> the </a:t>
            </a:r>
            <a:r>
              <a:rPr lang="it-IT" sz="1800" dirty="0" err="1"/>
              <a:t>difficulty</a:t>
            </a:r>
            <a:r>
              <a:rPr lang="it-IT" sz="1800" dirty="0"/>
              <a:t> in </a:t>
            </a:r>
            <a:r>
              <a:rPr lang="it-IT" sz="1800" dirty="0" err="1"/>
              <a:t>creating</a:t>
            </a:r>
            <a:r>
              <a:rPr lang="it-IT" sz="1800" dirty="0"/>
              <a:t> the </a:t>
            </a:r>
            <a:r>
              <a:rPr lang="it-IT" sz="1800" dirty="0" err="1"/>
              <a:t>intrathoracic</a:t>
            </a:r>
            <a:r>
              <a:rPr lang="it-IT" sz="1800" dirty="0"/>
              <a:t> </a:t>
            </a:r>
            <a:r>
              <a:rPr lang="it-IT" sz="1800" dirty="0" err="1" smtClean="0"/>
              <a:t>esophago-gastric</a:t>
            </a:r>
            <a:r>
              <a:rPr lang="it-IT" sz="1800" dirty="0" smtClean="0"/>
              <a:t> </a:t>
            </a:r>
            <a:r>
              <a:rPr lang="it-IT" sz="1800" dirty="0" err="1"/>
              <a:t>anastomosis</a:t>
            </a:r>
            <a:endParaRPr lang="it-IT" sz="1800" dirty="0"/>
          </a:p>
          <a:p>
            <a:pPr marL="0" indent="0">
              <a:buNone/>
              <a:defRPr/>
            </a:pPr>
            <a:endParaRPr lang="it-IT" sz="1800" dirty="0"/>
          </a:p>
          <a:p>
            <a:pPr marL="0" indent="0">
              <a:buNone/>
              <a:defRPr/>
            </a:pPr>
            <a:endParaRPr lang="it-IT" sz="1800" i="1" dirty="0"/>
          </a:p>
          <a:p>
            <a:pPr marL="0" indent="0">
              <a:buNone/>
              <a:defRPr/>
            </a:pPr>
            <a:endParaRPr lang="it-IT" sz="1800" i="1" dirty="0"/>
          </a:p>
        </p:txBody>
      </p:sp>
      <p:pic>
        <p:nvPicPr>
          <p:cNvPr id="7" name="Immagine 3">
            <a:extLst>
              <a:ext uri="{FF2B5EF4-FFF2-40B4-BE49-F238E27FC236}">
                <a16:creationId xmlns:a16="http://schemas.microsoft.com/office/drawing/2014/main" id="{9728B0FC-2E63-2442-AE65-585CC5DFB86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2230" y="2963031"/>
            <a:ext cx="2387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descr="Esophagogastric Anastomotic Techniques for Minimally Invasive and Robotic  Ivor Lewis Operations - ScienceDir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605" y="2570693"/>
            <a:ext cx="3044826" cy="39850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reccia freccia destra heartbeat frecce' Adesivo | Spreadshi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4805" y="3345237"/>
            <a:ext cx="2105487" cy="2105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60241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indowsonart.altervista.org/wp-content/uploads/2021/03/C27E374A-40D2-41BF-A325-A485B229EBF4.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72238" cy="59381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indowsonart.altervista.org/wp-content/uploads/2021/03/0FD8AE32-D594-434E-AFF1-70DE463B18D5.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2272" y="-1"/>
            <a:ext cx="4139728" cy="5938135"/>
          </a:xfrm>
          <a:prstGeom prst="rect">
            <a:avLst/>
          </a:prstGeom>
          <a:noFill/>
          <a:extLst>
            <a:ext uri="{909E8E84-426E-40DD-AFC4-6F175D3DCCD1}">
              <a14:hiddenFill xmlns:a14="http://schemas.microsoft.com/office/drawing/2010/main">
                <a:solidFill>
                  <a:srgbClr val="FFFFFF"/>
                </a:solidFill>
              </a14:hiddenFill>
            </a:ext>
          </a:extLst>
        </p:spPr>
      </p:pic>
      <p:pic>
        <p:nvPicPr>
          <p:cNvPr id="112641" name="Picture 5" descr="MedInfo_EBMtriadImage">
            <a:extLst>
              <a:ext uri="{FF2B5EF4-FFF2-40B4-BE49-F238E27FC236}">
                <a16:creationId xmlns:a16="http://schemas.microsoft.com/office/drawing/2014/main" id="{59E97380-2853-3E4C-8ED1-8ACD651F8D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4729" y="2467969"/>
            <a:ext cx="6667817" cy="418475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6" name="Picture 8" descr="https://sp-ao.shortpixel.ai/client/to_webp,q_glossy,ret_img,w_198,h_262/https:/www.gaptreviso.it/wordpress/wp-content/uploads/2012/03/dubbi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5444" y="65314"/>
            <a:ext cx="1766386" cy="2337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020926"/>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olo 1">
            <a:extLst>
              <a:ext uri="{FF2B5EF4-FFF2-40B4-BE49-F238E27FC236}">
                <a16:creationId xmlns:a16="http://schemas.microsoft.com/office/drawing/2014/main" id="{BC33C7D4-F143-454D-B256-02485BF98B53}"/>
              </a:ext>
            </a:extLst>
          </p:cNvPr>
          <p:cNvSpPr>
            <a:spLocks noGrp="1"/>
          </p:cNvSpPr>
          <p:nvPr>
            <p:ph type="title" idx="4294967295"/>
          </p:nvPr>
        </p:nvSpPr>
        <p:spPr>
          <a:xfrm>
            <a:off x="2875590" y="515308"/>
            <a:ext cx="7380287" cy="857250"/>
          </a:xfrm>
        </p:spPr>
        <p:txBody>
          <a:bodyPr/>
          <a:lstStyle/>
          <a:p>
            <a:pPr algn="l"/>
            <a:r>
              <a:rPr lang="en-US" altLang="it-IT" sz="1800">
                <a:latin typeface="Garamond" panose="02020404030301010803" pitchFamily="18" charset="0"/>
              </a:rPr>
              <a:t>Incidence and treatment of mediastinal leakage after</a:t>
            </a:r>
            <a:br>
              <a:rPr lang="en-US" altLang="it-IT" sz="1800">
                <a:latin typeface="Garamond" panose="02020404030301010803" pitchFamily="18" charset="0"/>
              </a:rPr>
            </a:br>
            <a:r>
              <a:rPr lang="en-US" altLang="it-IT" sz="1800">
                <a:latin typeface="Garamond" panose="02020404030301010803" pitchFamily="18" charset="0"/>
              </a:rPr>
              <a:t>esophagectomy: Insights from the multicenter study on mediastinal             leaks</a:t>
            </a:r>
            <a:endParaRPr lang="it-IT" altLang="it-IT" sz="1800">
              <a:latin typeface="Garamond" panose="02020404030301010803" pitchFamily="18" charset="0"/>
            </a:endParaRPr>
          </a:p>
        </p:txBody>
      </p:sp>
      <p:pic>
        <p:nvPicPr>
          <p:cNvPr id="32771" name="Picture 2">
            <a:extLst>
              <a:ext uri="{FF2B5EF4-FFF2-40B4-BE49-F238E27FC236}">
                <a16:creationId xmlns:a16="http://schemas.microsoft.com/office/drawing/2014/main" id="{ABB48757-C989-6F43-AF68-76FDEB3AE79B}"/>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593537" y="1426709"/>
            <a:ext cx="6967537" cy="3514725"/>
          </a:xfrm>
        </p:spPr>
      </p:pic>
      <p:pic>
        <p:nvPicPr>
          <p:cNvPr id="32773" name="Picture 3">
            <a:extLst>
              <a:ext uri="{FF2B5EF4-FFF2-40B4-BE49-F238E27FC236}">
                <a16:creationId xmlns:a16="http://schemas.microsoft.com/office/drawing/2014/main" id="{F9F4B5C3-B4F3-F044-A485-63AABD4B8B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2888" y="5211764"/>
            <a:ext cx="4051301"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e 5">
            <a:extLst>
              <a:ext uri="{FF2B5EF4-FFF2-40B4-BE49-F238E27FC236}">
                <a16:creationId xmlns:a16="http://schemas.microsoft.com/office/drawing/2014/main" id="{1399C6F1-A146-4C4B-923C-D07DD69B5765}"/>
              </a:ext>
            </a:extLst>
          </p:cNvPr>
          <p:cNvSpPr/>
          <p:nvPr/>
        </p:nvSpPr>
        <p:spPr>
          <a:xfrm>
            <a:off x="7063154" y="2980538"/>
            <a:ext cx="439616" cy="201201"/>
          </a:xfrm>
          <a:prstGeom prst="ellipse">
            <a:avLst/>
          </a:prstGeom>
          <a:noFill/>
          <a:ln>
            <a:solidFill>
              <a:srgbClr val="FF33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2" name="CasellaDiTesto 1"/>
          <p:cNvSpPr txBox="1"/>
          <p:nvPr/>
        </p:nvSpPr>
        <p:spPr>
          <a:xfrm>
            <a:off x="6442363" y="5103674"/>
            <a:ext cx="4921134" cy="1754326"/>
          </a:xfrm>
          <a:prstGeom prst="rect">
            <a:avLst/>
          </a:prstGeom>
          <a:noFill/>
        </p:spPr>
        <p:txBody>
          <a:bodyPr wrap="square" rtlCol="0">
            <a:spAutoFit/>
          </a:bodyPr>
          <a:lstStyle/>
          <a:p>
            <a:r>
              <a:rPr lang="en-US" b="1" dirty="0"/>
              <a:t>Risk Factors for Gastrointestinal Leak after Bariatric Surgery: MBASQIP </a:t>
            </a:r>
            <a:r>
              <a:rPr lang="en-US" b="1" dirty="0" smtClean="0"/>
              <a:t>Analysis: </a:t>
            </a:r>
            <a:r>
              <a:rPr lang="en-US" dirty="0">
                <a:solidFill>
                  <a:srgbClr val="333333"/>
                </a:solidFill>
                <a:latin typeface="Fira Sans"/>
              </a:rPr>
              <a:t>Data from 133,478 patients who underwent laparoscopic sleeve gastrectomy (n = 92,495 [69.3%]) and LRYGB (n = 40,983 [30.7%]) were analyzed. Overall leak rate was </a:t>
            </a:r>
            <a:r>
              <a:rPr lang="en-US" dirty="0">
                <a:solidFill>
                  <a:srgbClr val="FF0000"/>
                </a:solidFill>
                <a:latin typeface="Fira Sans"/>
              </a:rPr>
              <a:t>0.7%</a:t>
            </a:r>
            <a:r>
              <a:rPr lang="en-US" dirty="0">
                <a:solidFill>
                  <a:srgbClr val="333333"/>
                </a:solidFill>
                <a:latin typeface="Fira Sans"/>
              </a:rPr>
              <a:t> (938 of 133,478).</a:t>
            </a:r>
            <a:endParaRPr lang="en-US" dirty="0"/>
          </a:p>
        </p:txBody>
      </p:sp>
    </p:spTree>
    <p:extLst>
      <p:ext uri="{BB962C8B-B14F-4D97-AF65-F5344CB8AC3E}">
        <p14:creationId xmlns:p14="http://schemas.microsoft.com/office/powerpoint/2010/main" val="30249295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Via liber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28471" y="5445794"/>
            <a:ext cx="1691886" cy="1352628"/>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1447433" y="964691"/>
            <a:ext cx="9543011" cy="830997"/>
          </a:xfrm>
          <a:prstGeom prst="rect">
            <a:avLst/>
          </a:prstGeom>
          <a:noFill/>
        </p:spPr>
        <p:txBody>
          <a:bodyPr wrap="square" rtlCol="0">
            <a:spAutoFit/>
          </a:bodyPr>
          <a:lstStyle/>
          <a:p>
            <a:r>
              <a:rPr lang="it-IT" sz="2400" dirty="0" err="1" smtClean="0"/>
              <a:t>Factors</a:t>
            </a:r>
            <a:r>
              <a:rPr lang="it-IT" sz="2400" dirty="0" smtClean="0"/>
              <a:t> </a:t>
            </a:r>
            <a:r>
              <a:rPr lang="it-IT" sz="2400" dirty="0" err="1" smtClean="0"/>
              <a:t>influencing</a:t>
            </a:r>
            <a:r>
              <a:rPr lang="it-IT" sz="2400" dirty="0" smtClean="0"/>
              <a:t> </a:t>
            </a:r>
            <a:r>
              <a:rPr lang="it-IT" sz="2400" dirty="0" err="1" smtClean="0"/>
              <a:t>different</a:t>
            </a:r>
            <a:r>
              <a:rPr lang="it-IT" sz="2400" dirty="0" smtClean="0"/>
              <a:t> </a:t>
            </a:r>
            <a:r>
              <a:rPr lang="it-IT" sz="2400" dirty="0" err="1" smtClean="0"/>
              <a:t>leak</a:t>
            </a:r>
            <a:r>
              <a:rPr lang="it-IT" sz="2400" dirty="0" smtClean="0"/>
              <a:t> </a:t>
            </a:r>
            <a:r>
              <a:rPr lang="it-IT" sz="2400" dirty="0" err="1" smtClean="0"/>
              <a:t>rates</a:t>
            </a:r>
            <a:r>
              <a:rPr lang="it-IT" sz="2400" dirty="0" smtClean="0"/>
              <a:t> </a:t>
            </a:r>
            <a:r>
              <a:rPr lang="it-IT" sz="2400" dirty="0" err="1" smtClean="0"/>
              <a:t>between</a:t>
            </a:r>
            <a:r>
              <a:rPr lang="it-IT" sz="2400" dirty="0" smtClean="0"/>
              <a:t> </a:t>
            </a:r>
            <a:r>
              <a:rPr lang="it-IT" sz="2400" dirty="0" err="1" smtClean="0"/>
              <a:t>bariatric</a:t>
            </a:r>
            <a:r>
              <a:rPr lang="it-IT" sz="2400" dirty="0" smtClean="0"/>
              <a:t> </a:t>
            </a:r>
            <a:r>
              <a:rPr lang="it-IT" sz="2400" dirty="0" err="1" smtClean="0"/>
              <a:t>surgery</a:t>
            </a:r>
            <a:r>
              <a:rPr lang="it-IT" sz="2400" dirty="0" smtClean="0"/>
              <a:t> and </a:t>
            </a:r>
            <a:r>
              <a:rPr lang="it-IT" sz="2400" dirty="0" err="1" smtClean="0"/>
              <a:t>upper</a:t>
            </a:r>
            <a:r>
              <a:rPr lang="it-IT" sz="2400" dirty="0" smtClean="0"/>
              <a:t> onco </a:t>
            </a:r>
            <a:r>
              <a:rPr lang="it-IT" sz="2400" dirty="0" err="1" smtClean="0"/>
              <a:t>surgery</a:t>
            </a:r>
            <a:endParaRPr lang="it-IT" sz="2400" dirty="0"/>
          </a:p>
        </p:txBody>
      </p:sp>
      <p:sp>
        <p:nvSpPr>
          <p:cNvPr id="5" name="CasellaDiTesto 4"/>
          <p:cNvSpPr txBox="1"/>
          <p:nvPr/>
        </p:nvSpPr>
        <p:spPr>
          <a:xfrm>
            <a:off x="0" y="2768138"/>
            <a:ext cx="12192000" cy="2677656"/>
          </a:xfrm>
          <a:prstGeom prst="rect">
            <a:avLst/>
          </a:prstGeom>
          <a:noFill/>
        </p:spPr>
        <p:txBody>
          <a:bodyPr wrap="square" rtlCol="0">
            <a:spAutoFit/>
          </a:bodyPr>
          <a:lstStyle/>
          <a:p>
            <a:pPr marL="342900" indent="-342900">
              <a:buFont typeface="Wingdings" panose="05000000000000000000" pitchFamily="2" charset="2"/>
              <a:buChar char="ü"/>
            </a:pPr>
            <a:r>
              <a:rPr lang="it-IT" sz="2400" dirty="0" err="1" smtClean="0"/>
              <a:t>Patient</a:t>
            </a:r>
            <a:r>
              <a:rPr lang="it-IT" sz="2400" dirty="0" smtClean="0"/>
              <a:t> 				</a:t>
            </a:r>
            <a:r>
              <a:rPr lang="it-IT" sz="2400" dirty="0" err="1" smtClean="0"/>
              <a:t>paraneoplastic</a:t>
            </a:r>
            <a:r>
              <a:rPr lang="it-IT" sz="2400" dirty="0" smtClean="0"/>
              <a:t> </a:t>
            </a:r>
            <a:r>
              <a:rPr lang="it-IT" sz="2400" dirty="0" err="1" smtClean="0"/>
              <a:t>factors</a:t>
            </a:r>
            <a:r>
              <a:rPr lang="it-IT" sz="2400" dirty="0" smtClean="0"/>
              <a:t>, </a:t>
            </a:r>
            <a:r>
              <a:rPr lang="it-IT" sz="2400" dirty="0" err="1" smtClean="0"/>
              <a:t>age</a:t>
            </a:r>
            <a:r>
              <a:rPr lang="it-IT" sz="2400" dirty="0" smtClean="0"/>
              <a:t>, </a:t>
            </a:r>
            <a:r>
              <a:rPr lang="it-IT" sz="2400" dirty="0" err="1" smtClean="0"/>
              <a:t>obesity</a:t>
            </a:r>
            <a:r>
              <a:rPr lang="it-IT" sz="2400" dirty="0" smtClean="0"/>
              <a:t> </a:t>
            </a:r>
            <a:r>
              <a:rPr lang="it-IT" sz="2400" dirty="0" err="1" smtClean="0"/>
              <a:t>paradox</a:t>
            </a:r>
            <a:r>
              <a:rPr lang="it-IT" sz="2400" dirty="0" smtClean="0"/>
              <a:t>, …</a:t>
            </a:r>
            <a:endParaRPr lang="it-IT" sz="2400" dirty="0"/>
          </a:p>
          <a:p>
            <a:pPr marL="342900" indent="-342900">
              <a:buFont typeface="Wingdings" panose="05000000000000000000" pitchFamily="2" charset="2"/>
              <a:buChar char="ü"/>
            </a:pPr>
            <a:endParaRPr lang="it-IT" sz="2400" dirty="0" smtClean="0"/>
          </a:p>
          <a:p>
            <a:pPr marL="342900" indent="-342900">
              <a:buFont typeface="Wingdings" panose="05000000000000000000" pitchFamily="2" charset="2"/>
              <a:buChar char="ü"/>
            </a:pPr>
            <a:endParaRPr lang="it-IT" sz="2400" dirty="0" smtClean="0"/>
          </a:p>
          <a:p>
            <a:pPr marL="342900" indent="-342900">
              <a:buFont typeface="Wingdings" panose="05000000000000000000" pitchFamily="2" charset="2"/>
              <a:buChar char="ü"/>
            </a:pPr>
            <a:r>
              <a:rPr lang="it-IT" sz="2400" dirty="0" smtClean="0"/>
              <a:t>Procedure/treatment 		multi stage, </a:t>
            </a:r>
            <a:r>
              <a:rPr lang="it-IT" sz="2400" dirty="0" err="1" smtClean="0"/>
              <a:t>neoadiuvant</a:t>
            </a:r>
            <a:r>
              <a:rPr lang="it-IT" sz="2400" dirty="0" smtClean="0"/>
              <a:t> </a:t>
            </a:r>
            <a:r>
              <a:rPr lang="it-IT" sz="2400" dirty="0" err="1" smtClean="0"/>
              <a:t>therapies</a:t>
            </a:r>
            <a:r>
              <a:rPr lang="it-IT" sz="2400" dirty="0" smtClean="0"/>
              <a:t>,  </a:t>
            </a:r>
            <a:r>
              <a:rPr lang="it-IT" sz="2400" dirty="0" err="1" smtClean="0"/>
              <a:t>lymphoadenectomy</a:t>
            </a:r>
            <a:r>
              <a:rPr lang="it-IT" sz="2400" dirty="0" smtClean="0"/>
              <a:t>,…</a:t>
            </a:r>
          </a:p>
          <a:p>
            <a:pPr marL="342900" indent="-342900">
              <a:buFont typeface="Wingdings" panose="05000000000000000000" pitchFamily="2" charset="2"/>
              <a:buChar char="ü"/>
            </a:pPr>
            <a:endParaRPr lang="it-IT" sz="2400" dirty="0"/>
          </a:p>
          <a:p>
            <a:pPr marL="342900" indent="-342900">
              <a:buFont typeface="Wingdings" panose="05000000000000000000" pitchFamily="2" charset="2"/>
              <a:buChar char="ü"/>
            </a:pPr>
            <a:endParaRPr lang="it-IT" sz="2400" dirty="0" smtClean="0"/>
          </a:p>
          <a:p>
            <a:pPr marL="342900" indent="-342900">
              <a:buFont typeface="Wingdings" panose="05000000000000000000" pitchFamily="2" charset="2"/>
              <a:buChar char="ü"/>
            </a:pPr>
            <a:r>
              <a:rPr lang="it-IT" sz="2400" dirty="0" err="1" smtClean="0"/>
              <a:t>Surgeon</a:t>
            </a:r>
            <a:r>
              <a:rPr lang="it-IT" sz="2400" dirty="0" smtClean="0"/>
              <a:t> 				</a:t>
            </a:r>
            <a:r>
              <a:rPr lang="it-IT" sz="2400" dirty="0" err="1" smtClean="0"/>
              <a:t>specific</a:t>
            </a:r>
            <a:r>
              <a:rPr lang="it-IT" sz="2400" dirty="0" smtClean="0"/>
              <a:t> </a:t>
            </a:r>
            <a:r>
              <a:rPr lang="it-IT" sz="2400" dirty="0" err="1" smtClean="0"/>
              <a:t>skills</a:t>
            </a:r>
            <a:r>
              <a:rPr lang="it-IT" sz="2400" dirty="0" smtClean="0"/>
              <a:t>, </a:t>
            </a:r>
            <a:r>
              <a:rPr lang="it-IT" sz="2400" dirty="0" err="1" smtClean="0"/>
              <a:t>volumes</a:t>
            </a:r>
            <a:r>
              <a:rPr lang="it-IT" sz="2400" dirty="0" smtClean="0"/>
              <a:t>,…</a:t>
            </a:r>
            <a:endParaRPr lang="it-IT" sz="2400" dirty="0"/>
          </a:p>
        </p:txBody>
      </p:sp>
      <p:cxnSp>
        <p:nvCxnSpPr>
          <p:cNvPr id="6" name="Connettore 2 5"/>
          <p:cNvCxnSpPr/>
          <p:nvPr/>
        </p:nvCxnSpPr>
        <p:spPr>
          <a:xfrm>
            <a:off x="3117131" y="3016400"/>
            <a:ext cx="743650"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ttore 2 6"/>
          <p:cNvCxnSpPr/>
          <p:nvPr/>
        </p:nvCxnSpPr>
        <p:spPr>
          <a:xfrm>
            <a:off x="3187859" y="5244209"/>
            <a:ext cx="743650"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ttore 2 7"/>
          <p:cNvCxnSpPr/>
          <p:nvPr/>
        </p:nvCxnSpPr>
        <p:spPr>
          <a:xfrm>
            <a:off x="3187859" y="4130304"/>
            <a:ext cx="743650"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CasellaDiTesto 8"/>
          <p:cNvSpPr txBox="1"/>
          <p:nvPr/>
        </p:nvSpPr>
        <p:spPr>
          <a:xfrm>
            <a:off x="8797750" y="5870088"/>
            <a:ext cx="4385388" cy="523220"/>
          </a:xfrm>
          <a:prstGeom prst="rect">
            <a:avLst/>
          </a:prstGeom>
          <a:noFill/>
        </p:spPr>
        <p:txBody>
          <a:bodyPr wrap="square" rtlCol="0">
            <a:spAutoFit/>
          </a:bodyPr>
          <a:lstStyle/>
          <a:p>
            <a:r>
              <a:rPr lang="it-IT" sz="2800" dirty="0" err="1" smtClean="0">
                <a:solidFill>
                  <a:srgbClr val="C00000"/>
                </a:solidFill>
              </a:rPr>
              <a:t>Bariatric</a:t>
            </a:r>
            <a:r>
              <a:rPr lang="it-IT" sz="2800" dirty="0" smtClean="0">
                <a:solidFill>
                  <a:srgbClr val="C00000"/>
                </a:solidFill>
              </a:rPr>
              <a:t> background</a:t>
            </a:r>
            <a:endParaRPr lang="it-IT" sz="2800" dirty="0">
              <a:solidFill>
                <a:srgbClr val="C00000"/>
              </a:solidFill>
            </a:endParaRPr>
          </a:p>
        </p:txBody>
      </p:sp>
      <p:cxnSp>
        <p:nvCxnSpPr>
          <p:cNvPr id="11" name="Connettore 4 10"/>
          <p:cNvCxnSpPr/>
          <p:nvPr/>
        </p:nvCxnSpPr>
        <p:spPr>
          <a:xfrm>
            <a:off x="7842429" y="5281386"/>
            <a:ext cx="914400" cy="914400"/>
          </a:xfrm>
          <a:prstGeom prst="bentConnector3">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85475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633FDEF0-793B-954A-9C2A-E549DCD9A6C6}"/>
              </a:ext>
            </a:extLst>
          </p:cNvPr>
          <p:cNvSpPr txBox="1"/>
          <p:nvPr/>
        </p:nvSpPr>
        <p:spPr>
          <a:xfrm>
            <a:off x="3785182" y="1117579"/>
            <a:ext cx="7348487" cy="584775"/>
          </a:xfrm>
          <a:prstGeom prst="rect">
            <a:avLst/>
          </a:prstGeom>
          <a:noFill/>
        </p:spPr>
        <p:txBody>
          <a:bodyPr wrap="none" rtlCol="0">
            <a:spAutoFit/>
          </a:bodyPr>
          <a:lstStyle/>
          <a:p>
            <a:r>
              <a:rPr lang="it-IT" sz="3200" b="1" dirty="0">
                <a:solidFill>
                  <a:srgbClr val="005870"/>
                </a:solidFill>
                <a:latin typeface="Canela" pitchFamily="2" charset="77"/>
              </a:rPr>
              <a:t>Can </a:t>
            </a:r>
            <a:r>
              <a:rPr lang="it-IT" sz="3200" b="1" dirty="0" err="1">
                <a:solidFill>
                  <a:srgbClr val="005870"/>
                </a:solidFill>
                <a:latin typeface="Canela" pitchFamily="2" charset="77"/>
              </a:rPr>
              <a:t>Robotic</a:t>
            </a:r>
            <a:r>
              <a:rPr lang="it-IT" sz="3200" b="1" dirty="0">
                <a:solidFill>
                  <a:srgbClr val="005870"/>
                </a:solidFill>
                <a:latin typeface="Canela" pitchFamily="2" charset="77"/>
              </a:rPr>
              <a:t> Surgery be the </a:t>
            </a:r>
            <a:r>
              <a:rPr lang="it-IT" sz="3200" b="1" dirty="0" err="1">
                <a:solidFill>
                  <a:srgbClr val="005870"/>
                </a:solidFill>
                <a:latin typeface="Canela" pitchFamily="2" charset="77"/>
              </a:rPr>
              <a:t>solution</a:t>
            </a:r>
            <a:r>
              <a:rPr lang="it-IT" sz="3200" b="1" dirty="0">
                <a:solidFill>
                  <a:srgbClr val="005870"/>
                </a:solidFill>
                <a:latin typeface="Canela" pitchFamily="2" charset="77"/>
              </a:rPr>
              <a:t>?</a:t>
            </a:r>
          </a:p>
        </p:txBody>
      </p:sp>
      <p:sp>
        <p:nvSpPr>
          <p:cNvPr id="5" name="CasellaDiTesto 4">
            <a:extLst>
              <a:ext uri="{FF2B5EF4-FFF2-40B4-BE49-F238E27FC236}">
                <a16:creationId xmlns:a16="http://schemas.microsoft.com/office/drawing/2014/main" id="{E2703BCC-6966-C04B-929D-D72573E2101E}"/>
              </a:ext>
            </a:extLst>
          </p:cNvPr>
          <p:cNvSpPr txBox="1"/>
          <p:nvPr/>
        </p:nvSpPr>
        <p:spPr>
          <a:xfrm>
            <a:off x="1744317" y="2548291"/>
            <a:ext cx="5043577" cy="646331"/>
          </a:xfrm>
          <a:prstGeom prst="rect">
            <a:avLst/>
          </a:prstGeom>
          <a:noFill/>
        </p:spPr>
        <p:txBody>
          <a:bodyPr wrap="square" rtlCol="0">
            <a:spAutoFit/>
          </a:bodyPr>
          <a:lstStyle/>
          <a:p>
            <a:pPr algn="ctr"/>
            <a:r>
              <a:rPr lang="en-US" dirty="0">
                <a:solidFill>
                  <a:prstClr val="black"/>
                </a:solidFill>
                <a:latin typeface="Candara" pitchFamily="34" charset="0"/>
              </a:rPr>
              <a:t>Combination of beneficial effects of </a:t>
            </a:r>
            <a:r>
              <a:rPr lang="en-US" b="1" dirty="0">
                <a:solidFill>
                  <a:srgbClr val="C00000"/>
                </a:solidFill>
                <a:latin typeface="Candara" pitchFamily="34" charset="0"/>
              </a:rPr>
              <a:t>minimally invasive surgery…</a:t>
            </a:r>
            <a:endParaRPr lang="en-US" sz="1400" b="1" dirty="0">
              <a:solidFill>
                <a:srgbClr val="C00000"/>
              </a:solidFill>
              <a:latin typeface="Candara" pitchFamily="34" charset="0"/>
            </a:endParaRPr>
          </a:p>
        </p:txBody>
      </p:sp>
      <p:sp>
        <p:nvSpPr>
          <p:cNvPr id="6" name="CasellaDiTesto 5">
            <a:extLst>
              <a:ext uri="{FF2B5EF4-FFF2-40B4-BE49-F238E27FC236}">
                <a16:creationId xmlns:a16="http://schemas.microsoft.com/office/drawing/2014/main" id="{0AF88EDA-9FAD-9649-8EDE-D257E6197E6B}"/>
              </a:ext>
            </a:extLst>
          </p:cNvPr>
          <p:cNvSpPr txBox="1"/>
          <p:nvPr/>
        </p:nvSpPr>
        <p:spPr>
          <a:xfrm>
            <a:off x="1664803" y="3730898"/>
            <a:ext cx="5043577" cy="1477328"/>
          </a:xfrm>
          <a:prstGeom prst="rect">
            <a:avLst/>
          </a:prstGeom>
          <a:noFill/>
        </p:spPr>
        <p:txBody>
          <a:bodyPr wrap="square" rtlCol="0">
            <a:spAutoFit/>
          </a:bodyPr>
          <a:lstStyle/>
          <a:p>
            <a:pPr algn="ctr"/>
            <a:r>
              <a:rPr lang="en-US" b="1" dirty="0">
                <a:solidFill>
                  <a:prstClr val="black"/>
                </a:solidFill>
                <a:latin typeface="Candara" pitchFamily="34" charset="0"/>
              </a:rPr>
              <a:t>MIRO trial</a:t>
            </a:r>
          </a:p>
          <a:p>
            <a:pPr algn="ctr"/>
            <a:endParaRPr lang="en-US" b="1" dirty="0">
              <a:solidFill>
                <a:prstClr val="black"/>
              </a:solidFill>
              <a:latin typeface="Candara" pitchFamily="34" charset="0"/>
            </a:endParaRPr>
          </a:p>
          <a:p>
            <a:pPr algn="ctr"/>
            <a:r>
              <a:rPr lang="en-US" b="1" dirty="0">
                <a:solidFill>
                  <a:prstClr val="black"/>
                </a:solidFill>
                <a:latin typeface="Candara" pitchFamily="34" charset="0"/>
              </a:rPr>
              <a:t>TIME trial</a:t>
            </a:r>
          </a:p>
          <a:p>
            <a:pPr algn="ctr"/>
            <a:endParaRPr lang="en-US" b="1" dirty="0">
              <a:solidFill>
                <a:prstClr val="black"/>
              </a:solidFill>
              <a:latin typeface="Candara" pitchFamily="34" charset="0"/>
            </a:endParaRPr>
          </a:p>
          <a:p>
            <a:pPr algn="ctr"/>
            <a:r>
              <a:rPr lang="en-US" b="1" dirty="0">
                <a:solidFill>
                  <a:prstClr val="black"/>
                </a:solidFill>
                <a:latin typeface="Candara" pitchFamily="34" charset="0"/>
              </a:rPr>
              <a:t>Results from National Databases</a:t>
            </a:r>
            <a:endParaRPr lang="en-US" sz="1400" b="1" dirty="0">
              <a:solidFill>
                <a:prstClr val="black"/>
              </a:solidFill>
              <a:latin typeface="Candara" pitchFamily="34" charset="0"/>
            </a:endParaRPr>
          </a:p>
        </p:txBody>
      </p:sp>
      <p:sp>
        <p:nvSpPr>
          <p:cNvPr id="7" name="CasellaDiTesto 6">
            <a:extLst>
              <a:ext uri="{FF2B5EF4-FFF2-40B4-BE49-F238E27FC236}">
                <a16:creationId xmlns:a16="http://schemas.microsoft.com/office/drawing/2014/main" id="{BF805663-1506-D941-AAC1-AE77079FBE22}"/>
              </a:ext>
            </a:extLst>
          </p:cNvPr>
          <p:cNvSpPr txBox="1"/>
          <p:nvPr/>
        </p:nvSpPr>
        <p:spPr>
          <a:xfrm>
            <a:off x="6208847" y="3546232"/>
            <a:ext cx="4090613" cy="369332"/>
          </a:xfrm>
          <a:prstGeom prst="rect">
            <a:avLst/>
          </a:prstGeom>
          <a:noFill/>
        </p:spPr>
        <p:txBody>
          <a:bodyPr wrap="square" rtlCol="0">
            <a:spAutoFit/>
          </a:bodyPr>
          <a:lstStyle/>
          <a:p>
            <a:pPr algn="ctr"/>
            <a:r>
              <a:rPr lang="en-US" dirty="0">
                <a:solidFill>
                  <a:prstClr val="black"/>
                </a:solidFill>
                <a:latin typeface="Candara" pitchFamily="34" charset="0"/>
              </a:rPr>
              <a:t>…with safety of </a:t>
            </a:r>
            <a:r>
              <a:rPr lang="en-US" b="1" dirty="0">
                <a:solidFill>
                  <a:srgbClr val="C00000"/>
                </a:solidFill>
                <a:latin typeface="Candara" pitchFamily="34" charset="0"/>
              </a:rPr>
              <a:t>open anastomosis</a:t>
            </a:r>
            <a:endParaRPr lang="en-US" sz="1400" b="1" dirty="0">
              <a:solidFill>
                <a:srgbClr val="C00000"/>
              </a:solidFill>
              <a:latin typeface="Candara" pitchFamily="34" charset="0"/>
            </a:endParaRPr>
          </a:p>
        </p:txBody>
      </p:sp>
      <p:pic>
        <p:nvPicPr>
          <p:cNvPr id="8" name="Picture 4" descr="Idée de génie - Home | Facebook">
            <a:extLst>
              <a:ext uri="{FF2B5EF4-FFF2-40B4-BE49-F238E27FC236}">
                <a16:creationId xmlns:a16="http://schemas.microsoft.com/office/drawing/2014/main" id="{873068F9-526C-1C47-A135-2F964467C9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414298">
            <a:off x="9170308" y="2384008"/>
            <a:ext cx="974894" cy="9748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ntuitive Surgical Receives FDA Approval For da Vinci Sp Surgical System">
            <a:extLst>
              <a:ext uri="{FF2B5EF4-FFF2-40B4-BE49-F238E27FC236}">
                <a16:creationId xmlns:a16="http://schemas.microsoft.com/office/drawing/2014/main" id="{D6492B86-9030-774D-8AE8-6B6D3B6D74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94584">
            <a:off x="1720270" y="943753"/>
            <a:ext cx="2009445" cy="1339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1978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Immagine 5">
            <a:extLst>
              <a:ext uri="{FF2B5EF4-FFF2-40B4-BE49-F238E27FC236}">
                <a16:creationId xmlns:a16="http://schemas.microsoft.com/office/drawing/2014/main" id="{FAB56261-28B2-9F49-A13A-8160955A1FE8}"/>
              </a:ext>
            </a:extLst>
          </p:cNvPr>
          <p:cNvPicPr>
            <a:picLocks noChangeAspect="1"/>
          </p:cNvPicPr>
          <p:nvPr/>
        </p:nvPicPr>
        <p:blipFill rotWithShape="1">
          <a:blip r:embed="rId2">
            <a:extLst>
              <a:ext uri="{28A0092B-C50C-407E-A947-70E740481C1C}">
                <a14:useLocalDpi xmlns:a14="http://schemas.microsoft.com/office/drawing/2010/main" val="0"/>
              </a:ext>
            </a:extLst>
          </a:blip>
          <a:srcRect r="6422"/>
          <a:stretch/>
        </p:blipFill>
        <p:spPr bwMode="auto">
          <a:xfrm>
            <a:off x="4158550" y="3719147"/>
            <a:ext cx="3780723" cy="199218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4035" name="Picture 2" descr="Fig. 2 2bis Identification of TD after the injection (NIR/ICG with SPECTRA A).">
            <a:extLst>
              <a:ext uri="{FF2B5EF4-FFF2-40B4-BE49-F238E27FC236}">
                <a16:creationId xmlns:a16="http://schemas.microsoft.com/office/drawing/2014/main" id="{3DD7872A-7A63-6B4B-AA90-4716783179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1955" y="929983"/>
            <a:ext cx="2449512" cy="330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Frontiers | Efficacy of Indocyanine Green Fluorescence Angiography in  Preventing Anastomotic Leakage After McKeown Minimally Invasive  Esophagectomy | Oncology">
            <a:extLst>
              <a:ext uri="{FF2B5EF4-FFF2-40B4-BE49-F238E27FC236}">
                <a16:creationId xmlns:a16="http://schemas.microsoft.com/office/drawing/2014/main" id="{95AACD01-4E32-D34D-BA4D-D896DBD2A0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8020" y="929983"/>
            <a:ext cx="2314523" cy="330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2" name="Picture 2" descr="Obbligo di Green Pass in tutti i luoghi di lavor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56558" y="394846"/>
            <a:ext cx="3782714" cy="1513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49644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a:extLst>
              <a:ext uri="{FF2B5EF4-FFF2-40B4-BE49-F238E27FC236}">
                <a16:creationId xmlns:a16="http://schemas.microsoft.com/office/drawing/2014/main" id="{DF207AF2-5D87-EA45-896E-B3ABEFD351A1}"/>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171701" y="451583"/>
            <a:ext cx="7542212" cy="769938"/>
          </a:xfrm>
        </p:spPr>
      </p:pic>
      <p:pic>
        <p:nvPicPr>
          <p:cNvPr id="39939" name="Picture 2">
            <a:extLst>
              <a:ext uri="{FF2B5EF4-FFF2-40B4-BE49-F238E27FC236}">
                <a16:creationId xmlns:a16="http://schemas.microsoft.com/office/drawing/2014/main" id="{3AE52BE2-063E-9746-A588-1E3060D673E9}"/>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577272" y="1831728"/>
            <a:ext cx="7002462" cy="2670175"/>
          </a:xfrm>
        </p:spPr>
      </p:pic>
      <p:pic>
        <p:nvPicPr>
          <p:cNvPr id="39941" name="Picture 3">
            <a:extLst>
              <a:ext uri="{FF2B5EF4-FFF2-40B4-BE49-F238E27FC236}">
                <a16:creationId xmlns:a16="http://schemas.microsoft.com/office/drawing/2014/main" id="{D17D2BDD-84DE-EF41-BBD1-24368169E2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0850" y="5049839"/>
            <a:ext cx="250825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p:cNvPicPr>
            <a:picLocks noChangeAspect="1"/>
          </p:cNvPicPr>
          <p:nvPr/>
        </p:nvPicPr>
        <p:blipFill>
          <a:blip r:embed="rId5"/>
          <a:stretch>
            <a:fillRect/>
          </a:stretch>
        </p:blipFill>
        <p:spPr>
          <a:xfrm>
            <a:off x="4741985" y="2789616"/>
            <a:ext cx="4971928" cy="754396"/>
          </a:xfrm>
          <a:prstGeom prst="rect">
            <a:avLst/>
          </a:prstGeom>
        </p:spPr>
      </p:pic>
    </p:spTree>
    <p:extLst>
      <p:ext uri="{BB962C8B-B14F-4D97-AF65-F5344CB8AC3E}">
        <p14:creationId xmlns:p14="http://schemas.microsoft.com/office/powerpoint/2010/main" val="393530865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alentine's Day : CUPID'S MATCH BOOK 2 - Chapter 3 - Wattp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4690" y="400902"/>
            <a:ext cx="3259965" cy="16299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448" y="1676713"/>
            <a:ext cx="3719311" cy="4780069"/>
          </a:xfrm>
          <a:prstGeom prst="rect">
            <a:avLst/>
          </a:prstGeom>
        </p:spPr>
      </p:pic>
      <p:pic>
        <p:nvPicPr>
          <p:cNvPr id="5" name="Immagin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4210" y="2366582"/>
            <a:ext cx="3532188" cy="3660631"/>
          </a:xfrm>
          <a:prstGeom prst="rect">
            <a:avLst/>
          </a:prstGeom>
        </p:spPr>
      </p:pic>
      <p:pic>
        <p:nvPicPr>
          <p:cNvPr id="6" name="Immagin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4850" y="2266936"/>
            <a:ext cx="3814260" cy="3859924"/>
          </a:xfrm>
          <a:prstGeom prst="rect">
            <a:avLst/>
          </a:prstGeom>
        </p:spPr>
      </p:pic>
    </p:spTree>
    <p:extLst>
      <p:ext uri="{BB962C8B-B14F-4D97-AF65-F5344CB8AC3E}">
        <p14:creationId xmlns:p14="http://schemas.microsoft.com/office/powerpoint/2010/main" val="22122593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7697584" y="5062450"/>
            <a:ext cx="3341717" cy="1234953"/>
          </a:xfrm>
        </p:spPr>
        <p:txBody>
          <a:bodyPr/>
          <a:lstStyle/>
          <a:p>
            <a:r>
              <a:rPr lang="it-IT" dirty="0"/>
              <a:t>Grazie</a:t>
            </a:r>
          </a:p>
        </p:txBody>
      </p:sp>
      <p:pic>
        <p:nvPicPr>
          <p:cNvPr id="4" name="Picture 2" descr="https://blogger.googleusercontent.com/img/b/R29vZ2xl/AVvXsEgJQyZAT8fva6nqsoX68UEo3mkm2mFzzm9bo0auXfQYsqzHg1ixtlGpof7L3zbVoTCBZhf4Y8Qjhi1ZDkpoAwcKjf0uYpkAZkM1-A10ifpCcjdco4jZ6_a_0OZ3AjwqiESha3t2cQdBRyY/s400/hegel-razionale-rea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7242" y="434658"/>
            <a:ext cx="6481769" cy="4310378"/>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9368442" y="950027"/>
            <a:ext cx="2302625" cy="369332"/>
          </a:xfrm>
          <a:prstGeom prst="rect">
            <a:avLst/>
          </a:prstGeom>
          <a:solidFill>
            <a:schemeClr val="tx1"/>
          </a:solidFill>
        </p:spPr>
        <p:txBody>
          <a:bodyPr wrap="square" rtlCol="0">
            <a:spAutoFit/>
          </a:bodyPr>
          <a:lstStyle/>
          <a:p>
            <a:endParaRPr lang="it-IT" dirty="0"/>
          </a:p>
        </p:txBody>
      </p:sp>
      <p:sp>
        <p:nvSpPr>
          <p:cNvPr id="5" name="CasellaDiTesto 4"/>
          <p:cNvSpPr txBox="1"/>
          <p:nvPr/>
        </p:nvSpPr>
        <p:spPr>
          <a:xfrm>
            <a:off x="9050581" y="3892279"/>
            <a:ext cx="2302625" cy="369332"/>
          </a:xfrm>
          <a:prstGeom prst="rect">
            <a:avLst/>
          </a:prstGeom>
          <a:solidFill>
            <a:schemeClr val="tx1"/>
          </a:solidFill>
        </p:spPr>
        <p:txBody>
          <a:bodyPr wrap="square" rtlCol="0">
            <a:spAutoFit/>
          </a:bodyPr>
          <a:lstStyle/>
          <a:p>
            <a:endParaRPr lang="it-IT" dirty="0"/>
          </a:p>
        </p:txBody>
      </p:sp>
    </p:spTree>
    <p:extLst>
      <p:ext uri="{BB962C8B-B14F-4D97-AF65-F5344CB8AC3E}">
        <p14:creationId xmlns:p14="http://schemas.microsoft.com/office/powerpoint/2010/main" val="17455455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229117" y="4493053"/>
            <a:ext cx="6065520" cy="1660464"/>
          </a:xfrm>
        </p:spPr>
        <p:txBody>
          <a:bodyPr>
            <a:normAutofit/>
          </a:bodyPr>
          <a:lstStyle/>
          <a:p>
            <a:pPr marL="0" indent="0">
              <a:buNone/>
            </a:pPr>
            <a:r>
              <a:rPr lang="it-IT" dirty="0" err="1" smtClean="0"/>
              <a:t>Bariatric</a:t>
            </a:r>
            <a:r>
              <a:rPr lang="it-IT" dirty="0" smtClean="0"/>
              <a:t> for </a:t>
            </a:r>
            <a:r>
              <a:rPr lang="it-IT" dirty="0" err="1" smtClean="0"/>
              <a:t>upper</a:t>
            </a:r>
            <a:r>
              <a:rPr lang="it-IT" dirty="0"/>
              <a:t>-</a:t>
            </a:r>
            <a:r>
              <a:rPr lang="it-IT" dirty="0" smtClean="0"/>
              <a:t>onco                 MIS-</a:t>
            </a:r>
            <a:r>
              <a:rPr lang="it-IT" dirty="0" err="1" smtClean="0"/>
              <a:t>sutures</a:t>
            </a:r>
            <a:endParaRPr lang="it-IT" dirty="0" smtClean="0"/>
          </a:p>
          <a:p>
            <a:pPr marL="457200" indent="-457200">
              <a:buFont typeface="+mj-lt"/>
              <a:buAutoNum type="arabicPeriod"/>
            </a:pPr>
            <a:endParaRPr lang="it-IT" dirty="0" smtClean="0"/>
          </a:p>
          <a:p>
            <a:pPr marL="0" indent="0">
              <a:buNone/>
            </a:pPr>
            <a:r>
              <a:rPr lang="it-IT" dirty="0" err="1" smtClean="0"/>
              <a:t>Upper</a:t>
            </a:r>
            <a:r>
              <a:rPr lang="it-IT" dirty="0" smtClean="0"/>
              <a:t>-onco for </a:t>
            </a:r>
            <a:r>
              <a:rPr lang="it-IT" dirty="0" err="1" smtClean="0"/>
              <a:t>bariatric</a:t>
            </a:r>
            <a:r>
              <a:rPr lang="it-IT" dirty="0" smtClean="0"/>
              <a:t>                 </a:t>
            </a:r>
            <a:r>
              <a:rPr lang="it-IT" dirty="0" err="1" smtClean="0"/>
              <a:t>thoracic</a:t>
            </a:r>
            <a:r>
              <a:rPr lang="it-IT" dirty="0" smtClean="0"/>
              <a:t> </a:t>
            </a:r>
            <a:r>
              <a:rPr lang="it-IT" dirty="0" err="1" smtClean="0"/>
              <a:t>complications</a:t>
            </a:r>
            <a:endParaRPr lang="it-IT" dirty="0"/>
          </a:p>
        </p:txBody>
      </p:sp>
      <p:sp>
        <p:nvSpPr>
          <p:cNvPr id="4" name="Segnaposto piè di pagina 3"/>
          <p:cNvSpPr>
            <a:spLocks noGrp="1"/>
          </p:cNvSpPr>
          <p:nvPr>
            <p:ph type="ftr" sz="quarter" idx="11"/>
          </p:nvPr>
        </p:nvSpPr>
        <p:spPr/>
        <p:txBody>
          <a:bodyPr/>
          <a:lstStyle/>
          <a:p>
            <a:pPr>
              <a:defRPr/>
            </a:pPr>
            <a:endParaRPr lang="it-IT" dirty="0"/>
          </a:p>
        </p:txBody>
      </p:sp>
      <p:pic>
        <p:nvPicPr>
          <p:cNvPr id="1026" name="Picture 2" descr="Chiedere aiuto fa bene (non solo a chi lo riceve) - Focus.i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784" y="4362424"/>
            <a:ext cx="2490696" cy="1660464"/>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p:cNvPicPr>
            <a:picLocks noChangeAspect="1"/>
          </p:cNvPicPr>
          <p:nvPr/>
        </p:nvPicPr>
        <p:blipFill>
          <a:blip r:embed="rId3"/>
          <a:stretch>
            <a:fillRect/>
          </a:stretch>
        </p:blipFill>
        <p:spPr>
          <a:xfrm>
            <a:off x="493788" y="2598581"/>
            <a:ext cx="2529790" cy="2529790"/>
          </a:xfrm>
          <a:prstGeom prst="rect">
            <a:avLst/>
          </a:prstGeom>
        </p:spPr>
      </p:pic>
      <p:pic>
        <p:nvPicPr>
          <p:cNvPr id="7" name="Picture 2" descr="Menù Digitale Damatusa | Consulta il nostro menù adess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5855" y="0"/>
            <a:ext cx="2381250" cy="15430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li Insiemi (superiori) - Wikiversità"/>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8279" y="1812200"/>
            <a:ext cx="2400300" cy="1695451"/>
          </a:xfrm>
          <a:prstGeom prst="rect">
            <a:avLst/>
          </a:prstGeom>
          <a:noFill/>
          <a:extLst>
            <a:ext uri="{909E8E84-426E-40DD-AFC4-6F175D3DCCD1}">
              <a14:hiddenFill xmlns:a14="http://schemas.microsoft.com/office/drawing/2010/main">
                <a:solidFill>
                  <a:srgbClr val="FFFFFF"/>
                </a:solidFill>
              </a14:hiddenFill>
            </a:ext>
          </a:extLst>
        </p:spPr>
      </p:pic>
      <p:sp>
        <p:nvSpPr>
          <p:cNvPr id="5" name="Parentesi graffa aperta 4"/>
          <p:cNvSpPr/>
          <p:nvPr/>
        </p:nvSpPr>
        <p:spPr>
          <a:xfrm flipV="1">
            <a:off x="2720164" y="2242495"/>
            <a:ext cx="606829" cy="3241963"/>
          </a:xfrm>
          <a:prstGeom prst="leftBrace">
            <a:avLst/>
          </a:prstGeom>
          <a:ln w="412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cxnSp>
        <p:nvCxnSpPr>
          <p:cNvPr id="9" name="Connettore 2 8"/>
          <p:cNvCxnSpPr/>
          <p:nvPr/>
        </p:nvCxnSpPr>
        <p:spPr>
          <a:xfrm>
            <a:off x="8849308" y="4682847"/>
            <a:ext cx="743650"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a:off x="8849308" y="5663730"/>
            <a:ext cx="743650"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5" descr="MedInfo_EBMtriadImage">
            <a:extLst>
              <a:ext uri="{FF2B5EF4-FFF2-40B4-BE49-F238E27FC236}">
                <a16:creationId xmlns:a16="http://schemas.microsoft.com/office/drawing/2014/main" id="{59E97380-2853-3E4C-8ED1-8ACD651F8DE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5253" y="4997891"/>
            <a:ext cx="1484887" cy="93192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Immagine 14"/>
          <p:cNvPicPr>
            <a:picLocks noChangeAspect="1"/>
          </p:cNvPicPr>
          <p:nvPr/>
        </p:nvPicPr>
        <p:blipFill>
          <a:blip r:embed="rId7"/>
          <a:stretch>
            <a:fillRect/>
          </a:stretch>
        </p:blipFill>
        <p:spPr>
          <a:xfrm>
            <a:off x="1633845" y="4997891"/>
            <a:ext cx="931923" cy="931923"/>
          </a:xfrm>
          <a:prstGeom prst="rect">
            <a:avLst/>
          </a:prstGeom>
          <a:ln>
            <a:solidFill>
              <a:schemeClr val="tx1"/>
            </a:solidFill>
          </a:ln>
        </p:spPr>
      </p:pic>
    </p:spTree>
    <p:extLst>
      <p:ext uri="{BB962C8B-B14F-4D97-AF65-F5344CB8AC3E}">
        <p14:creationId xmlns:p14="http://schemas.microsoft.com/office/powerpoint/2010/main" val="31350497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6502" y="2486354"/>
            <a:ext cx="5495731" cy="1237890"/>
          </a:xfrm>
          <a:blipFill>
            <a:blip r:embed="rId2"/>
            <a:tile tx="0" ty="0" sx="100000" sy="100000" flip="none" algn="tl"/>
          </a:blipFill>
        </p:spPr>
        <p:txBody>
          <a:bodyPr>
            <a:normAutofit fontScale="90000"/>
          </a:bodyPr>
          <a:lstStyle/>
          <a:p>
            <a:r>
              <a:rPr lang="it-IT" dirty="0" err="1" smtClean="0"/>
              <a:t>Bariatric</a:t>
            </a:r>
            <a:r>
              <a:rPr lang="it-IT" dirty="0" smtClean="0"/>
              <a:t> </a:t>
            </a:r>
            <a:r>
              <a:rPr lang="it-IT" dirty="0" err="1" smtClean="0"/>
              <a:t>surgery</a:t>
            </a:r>
            <a:r>
              <a:rPr lang="it-IT" dirty="0" smtClean="0"/>
              <a:t> </a:t>
            </a:r>
            <a:r>
              <a:rPr lang="it-IT" dirty="0" err="1" smtClean="0"/>
              <a:t>is</a:t>
            </a:r>
            <a:r>
              <a:rPr lang="it-IT" dirty="0" smtClean="0"/>
              <a:t> an </a:t>
            </a:r>
            <a:r>
              <a:rPr lang="it-IT" dirty="0" err="1" smtClean="0"/>
              <a:t>upper</a:t>
            </a:r>
            <a:r>
              <a:rPr lang="it-IT" dirty="0" smtClean="0"/>
              <a:t> </a:t>
            </a:r>
            <a:r>
              <a:rPr lang="it-IT" dirty="0" err="1" smtClean="0"/>
              <a:t>gi</a:t>
            </a:r>
            <a:r>
              <a:rPr lang="it-IT" dirty="0" smtClean="0"/>
              <a:t> </a:t>
            </a:r>
            <a:r>
              <a:rPr lang="it-IT" dirty="0" err="1" smtClean="0"/>
              <a:t>surgery</a:t>
            </a:r>
            <a:r>
              <a:rPr lang="it-IT" dirty="0" smtClean="0"/>
              <a:t>?</a:t>
            </a:r>
            <a:endParaRPr lang="it-IT" dirty="0"/>
          </a:p>
        </p:txBody>
      </p:sp>
      <p:pic>
        <p:nvPicPr>
          <p:cNvPr id="5" name="Segnaposto contenuto 4"/>
          <p:cNvPicPr>
            <a:picLocks noGrp="1" noChangeAspect="1"/>
          </p:cNvPicPr>
          <p:nvPr>
            <p:ph idx="1"/>
          </p:nvPr>
        </p:nvPicPr>
        <p:blipFill>
          <a:blip r:embed="rId3"/>
          <a:stretch>
            <a:fillRect/>
          </a:stretch>
        </p:blipFill>
        <p:spPr>
          <a:xfrm>
            <a:off x="5850292" y="606490"/>
            <a:ext cx="6005414" cy="4003609"/>
          </a:xfrm>
          <a:prstGeom prst="rect">
            <a:avLst/>
          </a:prstGeom>
        </p:spPr>
      </p:pic>
      <p:pic>
        <p:nvPicPr>
          <p:cNvPr id="6" name="Immagine 5"/>
          <p:cNvPicPr>
            <a:picLocks noChangeAspect="1"/>
          </p:cNvPicPr>
          <p:nvPr/>
        </p:nvPicPr>
        <p:blipFill>
          <a:blip r:embed="rId4"/>
          <a:stretch>
            <a:fillRect/>
          </a:stretch>
        </p:blipFill>
        <p:spPr>
          <a:xfrm>
            <a:off x="5684259" y="4792552"/>
            <a:ext cx="4786009" cy="1981473"/>
          </a:xfrm>
          <a:prstGeom prst="rect">
            <a:avLst/>
          </a:prstGeom>
        </p:spPr>
      </p:pic>
      <p:pic>
        <p:nvPicPr>
          <p:cNvPr id="7" name="Immagine 6"/>
          <p:cNvPicPr>
            <a:picLocks noChangeAspect="1"/>
          </p:cNvPicPr>
          <p:nvPr/>
        </p:nvPicPr>
        <p:blipFill>
          <a:blip r:embed="rId5"/>
          <a:stretch>
            <a:fillRect/>
          </a:stretch>
        </p:blipFill>
        <p:spPr>
          <a:xfrm>
            <a:off x="3958904" y="4792552"/>
            <a:ext cx="1603329" cy="1981473"/>
          </a:xfrm>
          <a:prstGeom prst="rect">
            <a:avLst/>
          </a:prstGeom>
        </p:spPr>
      </p:pic>
      <p:pic>
        <p:nvPicPr>
          <p:cNvPr id="1028" name="Picture 4" descr="Símbolo de mapa do epicentr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9901" y="2337706"/>
            <a:ext cx="2080590" cy="2080590"/>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p:cNvPicPr>
            <a:picLocks noChangeAspect="1"/>
          </p:cNvPicPr>
          <p:nvPr/>
        </p:nvPicPr>
        <p:blipFill>
          <a:blip r:embed="rId7"/>
          <a:stretch>
            <a:fillRect/>
          </a:stretch>
        </p:blipFill>
        <p:spPr>
          <a:xfrm>
            <a:off x="1503000" y="148194"/>
            <a:ext cx="3472634" cy="2055527"/>
          </a:xfrm>
          <a:prstGeom prst="rect">
            <a:avLst/>
          </a:prstGeom>
          <a:ln>
            <a:solidFill>
              <a:srgbClr val="000000"/>
            </a:solidFill>
          </a:ln>
        </p:spPr>
      </p:pic>
      <p:pic>
        <p:nvPicPr>
          <p:cNvPr id="9" name="Picture 4" descr="Via liber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29689" y="3822466"/>
            <a:ext cx="1691886" cy="1352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2754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3306" y="2064990"/>
            <a:ext cx="5495731" cy="1237890"/>
          </a:xfrm>
          <a:blipFill>
            <a:blip r:embed="rId2"/>
            <a:tile tx="0" ty="0" sx="100000" sy="100000" flip="none" algn="tl"/>
          </a:blipFill>
        </p:spPr>
        <p:txBody>
          <a:bodyPr>
            <a:normAutofit fontScale="90000"/>
          </a:bodyPr>
          <a:lstStyle/>
          <a:p>
            <a:r>
              <a:rPr lang="it-IT" dirty="0" err="1" smtClean="0"/>
              <a:t>Bariatric</a:t>
            </a:r>
            <a:r>
              <a:rPr lang="it-IT" dirty="0" smtClean="0"/>
              <a:t> </a:t>
            </a:r>
            <a:r>
              <a:rPr lang="it-IT" dirty="0" err="1" smtClean="0"/>
              <a:t>surgery</a:t>
            </a:r>
            <a:r>
              <a:rPr lang="it-IT" dirty="0" smtClean="0"/>
              <a:t> </a:t>
            </a:r>
            <a:r>
              <a:rPr lang="it-IT" dirty="0" err="1" smtClean="0"/>
              <a:t>is</a:t>
            </a:r>
            <a:r>
              <a:rPr lang="it-IT" dirty="0" smtClean="0"/>
              <a:t> a </a:t>
            </a:r>
            <a:r>
              <a:rPr lang="it-IT" dirty="0" err="1" smtClean="0"/>
              <a:t>surgical</a:t>
            </a:r>
            <a:r>
              <a:rPr lang="it-IT" dirty="0" smtClean="0"/>
              <a:t> </a:t>
            </a:r>
            <a:r>
              <a:rPr lang="it-IT" dirty="0" err="1" smtClean="0"/>
              <a:t>oncology</a:t>
            </a:r>
            <a:r>
              <a:rPr lang="it-IT" dirty="0" smtClean="0"/>
              <a:t> ?</a:t>
            </a:r>
            <a:endParaRPr lang="it-IT" dirty="0"/>
          </a:p>
        </p:txBody>
      </p:sp>
      <p:pic>
        <p:nvPicPr>
          <p:cNvPr id="5122" name="Picture 2" descr="I 4 pilastri della data governa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6051" y="3561068"/>
            <a:ext cx="5515949" cy="319429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6676051" y="1280160"/>
            <a:ext cx="5410654" cy="1569660"/>
          </a:xfrm>
          <a:prstGeom prst="rect">
            <a:avLst/>
          </a:prstGeom>
          <a:noFill/>
        </p:spPr>
        <p:txBody>
          <a:bodyPr wrap="square" rtlCol="0">
            <a:spAutoFit/>
          </a:bodyPr>
          <a:lstStyle/>
          <a:p>
            <a:pPr marL="457200" indent="-457200">
              <a:buFont typeface="Arial" panose="020B0604020202020204" pitchFamily="34" charset="0"/>
              <a:buChar char="•"/>
            </a:pPr>
            <a:r>
              <a:rPr lang="it-IT" sz="3200" dirty="0" err="1" smtClean="0">
                <a:solidFill>
                  <a:srgbClr val="00B050"/>
                </a:solidFill>
              </a:rPr>
              <a:t>Safety</a:t>
            </a:r>
            <a:endParaRPr lang="it-IT" sz="3200" dirty="0" smtClean="0">
              <a:solidFill>
                <a:srgbClr val="00B050"/>
              </a:solidFill>
            </a:endParaRPr>
          </a:p>
          <a:p>
            <a:pPr marL="457200" indent="-457200">
              <a:buFont typeface="Arial" panose="020B0604020202020204" pitchFamily="34" charset="0"/>
              <a:buChar char="•"/>
            </a:pPr>
            <a:r>
              <a:rPr lang="it-IT" sz="3200" dirty="0" err="1" smtClean="0">
                <a:solidFill>
                  <a:srgbClr val="00B050"/>
                </a:solidFill>
              </a:rPr>
              <a:t>Surgical</a:t>
            </a:r>
            <a:r>
              <a:rPr lang="it-IT" sz="3200" dirty="0" smtClean="0">
                <a:solidFill>
                  <a:srgbClr val="00B050"/>
                </a:solidFill>
              </a:rPr>
              <a:t> </a:t>
            </a:r>
            <a:r>
              <a:rPr lang="it-IT" sz="3200" dirty="0" err="1" smtClean="0">
                <a:solidFill>
                  <a:srgbClr val="00B050"/>
                </a:solidFill>
              </a:rPr>
              <a:t>invasiveness</a:t>
            </a:r>
            <a:endParaRPr lang="it-IT" sz="3200" dirty="0" smtClean="0">
              <a:solidFill>
                <a:srgbClr val="00B050"/>
              </a:solidFill>
            </a:endParaRPr>
          </a:p>
          <a:p>
            <a:pPr marL="457200" indent="-457200">
              <a:buFont typeface="Arial" panose="020B0604020202020204" pitchFamily="34" charset="0"/>
              <a:buChar char="•"/>
            </a:pPr>
            <a:r>
              <a:rPr lang="it-IT" sz="3200" dirty="0" err="1" smtClean="0">
                <a:solidFill>
                  <a:srgbClr val="FF0000"/>
                </a:solidFill>
              </a:rPr>
              <a:t>Oncological</a:t>
            </a:r>
            <a:r>
              <a:rPr lang="it-IT" sz="3200" dirty="0" smtClean="0">
                <a:solidFill>
                  <a:srgbClr val="FF0000"/>
                </a:solidFill>
              </a:rPr>
              <a:t> </a:t>
            </a:r>
            <a:r>
              <a:rPr lang="it-IT" sz="3200" dirty="0" err="1" smtClean="0">
                <a:solidFill>
                  <a:srgbClr val="FF0000"/>
                </a:solidFill>
              </a:rPr>
              <a:t>radicality</a:t>
            </a:r>
            <a:endParaRPr lang="it-IT" sz="3200" dirty="0">
              <a:solidFill>
                <a:srgbClr val="FF0000"/>
              </a:solidFill>
            </a:endParaRPr>
          </a:p>
        </p:txBody>
      </p:sp>
      <p:pic>
        <p:nvPicPr>
          <p:cNvPr id="2052" name="Picture 4" descr="Stop Sign | Shop online now! | VKF Renzel U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5636" y="3387401"/>
            <a:ext cx="3191070" cy="3191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1943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6268" y="2706048"/>
            <a:ext cx="7614138" cy="3764768"/>
          </a:xfrm>
          <a:prstGeom prst="rect">
            <a:avLst/>
          </a:prstGeom>
        </p:spPr>
      </p:pic>
      <p:sp>
        <p:nvSpPr>
          <p:cNvPr id="2" name="CasellaDiTesto 1"/>
          <p:cNvSpPr txBox="1"/>
          <p:nvPr/>
        </p:nvSpPr>
        <p:spPr>
          <a:xfrm>
            <a:off x="1656268" y="813799"/>
            <a:ext cx="5727469" cy="1415772"/>
          </a:xfrm>
          <a:prstGeom prst="rect">
            <a:avLst/>
          </a:prstGeom>
          <a:blipFill>
            <a:blip r:embed="rId3"/>
            <a:tile tx="0" ty="0" sx="100000" sy="100000" flip="none" algn="tl"/>
          </a:blipFill>
        </p:spPr>
        <p:txBody>
          <a:bodyPr wrap="square" rtlCol="0">
            <a:spAutoFit/>
          </a:bodyPr>
          <a:lstStyle/>
          <a:p>
            <a:r>
              <a:rPr lang="it-IT" sz="4300" b="1" spc="-50" dirty="0" err="1">
                <a:solidFill>
                  <a:prstClr val="black">
                    <a:lumMod val="75000"/>
                    <a:lumOff val="25000"/>
                  </a:prstClr>
                </a:solidFill>
                <a:ea typeface="+mj-ea"/>
                <a:cs typeface="+mj-cs"/>
              </a:rPr>
              <a:t>Bariatric</a:t>
            </a:r>
            <a:r>
              <a:rPr lang="it-IT" sz="4300" b="1" spc="-50" dirty="0">
                <a:solidFill>
                  <a:prstClr val="black">
                    <a:lumMod val="75000"/>
                    <a:lumOff val="25000"/>
                  </a:prstClr>
                </a:solidFill>
                <a:ea typeface="+mj-ea"/>
                <a:cs typeface="+mj-cs"/>
              </a:rPr>
              <a:t> </a:t>
            </a:r>
            <a:r>
              <a:rPr lang="it-IT" sz="4300" b="1" spc="-50" dirty="0" err="1" smtClean="0">
                <a:solidFill>
                  <a:prstClr val="black">
                    <a:lumMod val="75000"/>
                    <a:lumOff val="25000"/>
                  </a:prstClr>
                </a:solidFill>
                <a:ea typeface="+mj-ea"/>
                <a:cs typeface="+mj-cs"/>
              </a:rPr>
              <a:t>patient</a:t>
            </a:r>
            <a:r>
              <a:rPr lang="it-IT" sz="4300" b="1" spc="-50" dirty="0" smtClean="0">
                <a:solidFill>
                  <a:prstClr val="black">
                    <a:lumMod val="75000"/>
                    <a:lumOff val="25000"/>
                  </a:prstClr>
                </a:solidFill>
                <a:ea typeface="+mj-ea"/>
                <a:cs typeface="+mj-cs"/>
              </a:rPr>
              <a:t> </a:t>
            </a:r>
            <a:r>
              <a:rPr lang="it-IT" sz="4300" b="1" spc="-50" dirty="0" err="1">
                <a:solidFill>
                  <a:prstClr val="black">
                    <a:lumMod val="75000"/>
                    <a:lumOff val="25000"/>
                  </a:prstClr>
                </a:solidFill>
                <a:ea typeface="+mj-ea"/>
                <a:cs typeface="+mj-cs"/>
              </a:rPr>
              <a:t>is</a:t>
            </a:r>
            <a:r>
              <a:rPr lang="it-IT" sz="4300" b="1" spc="-50" dirty="0">
                <a:solidFill>
                  <a:prstClr val="black">
                    <a:lumMod val="75000"/>
                    <a:lumOff val="25000"/>
                  </a:prstClr>
                </a:solidFill>
                <a:ea typeface="+mj-ea"/>
                <a:cs typeface="+mj-cs"/>
              </a:rPr>
              <a:t> </a:t>
            </a:r>
            <a:r>
              <a:rPr lang="it-IT" sz="4300" b="1" spc="-50" dirty="0" smtClean="0">
                <a:solidFill>
                  <a:prstClr val="black">
                    <a:lumMod val="75000"/>
                    <a:lumOff val="25000"/>
                  </a:prstClr>
                </a:solidFill>
                <a:ea typeface="+mj-ea"/>
                <a:cs typeface="+mj-cs"/>
              </a:rPr>
              <a:t>an </a:t>
            </a:r>
            <a:r>
              <a:rPr lang="it-IT" sz="4300" b="1" spc="-50" dirty="0" err="1" smtClean="0">
                <a:solidFill>
                  <a:prstClr val="black">
                    <a:lumMod val="75000"/>
                    <a:lumOff val="25000"/>
                  </a:prstClr>
                </a:solidFill>
                <a:ea typeface="+mj-ea"/>
                <a:cs typeface="+mj-cs"/>
              </a:rPr>
              <a:t>upper</a:t>
            </a:r>
            <a:r>
              <a:rPr lang="it-IT" sz="4300" b="1" spc="-50" dirty="0" smtClean="0">
                <a:solidFill>
                  <a:prstClr val="black">
                    <a:lumMod val="75000"/>
                    <a:lumOff val="25000"/>
                  </a:prstClr>
                </a:solidFill>
                <a:ea typeface="+mj-ea"/>
                <a:cs typeface="+mj-cs"/>
              </a:rPr>
              <a:t> </a:t>
            </a:r>
            <a:r>
              <a:rPr lang="it-IT" sz="4300" b="1" spc="-50" dirty="0" err="1">
                <a:solidFill>
                  <a:prstClr val="black">
                    <a:lumMod val="75000"/>
                    <a:lumOff val="25000"/>
                  </a:prstClr>
                </a:solidFill>
                <a:ea typeface="+mj-ea"/>
                <a:cs typeface="+mj-cs"/>
              </a:rPr>
              <a:t>gi</a:t>
            </a:r>
            <a:r>
              <a:rPr lang="it-IT" sz="4300" b="1" spc="-50" dirty="0">
                <a:solidFill>
                  <a:prstClr val="black">
                    <a:lumMod val="75000"/>
                    <a:lumOff val="25000"/>
                  </a:prstClr>
                </a:solidFill>
                <a:ea typeface="+mj-ea"/>
                <a:cs typeface="+mj-cs"/>
              </a:rPr>
              <a:t> </a:t>
            </a:r>
            <a:r>
              <a:rPr lang="it-IT" sz="4300" b="1" spc="-50" dirty="0" err="1" smtClean="0">
                <a:solidFill>
                  <a:prstClr val="black">
                    <a:lumMod val="75000"/>
                    <a:lumOff val="25000"/>
                  </a:prstClr>
                </a:solidFill>
                <a:ea typeface="+mj-ea"/>
                <a:cs typeface="+mj-cs"/>
              </a:rPr>
              <a:t>patient</a:t>
            </a:r>
            <a:r>
              <a:rPr lang="it-IT" sz="4300" b="1" spc="-50" dirty="0" smtClean="0">
                <a:solidFill>
                  <a:prstClr val="black">
                    <a:lumMod val="75000"/>
                    <a:lumOff val="25000"/>
                  </a:prstClr>
                </a:solidFill>
                <a:ea typeface="+mj-ea"/>
                <a:cs typeface="+mj-cs"/>
              </a:rPr>
              <a:t>?</a:t>
            </a:r>
            <a:endParaRPr lang="it-IT" dirty="0"/>
          </a:p>
        </p:txBody>
      </p:sp>
      <p:pic>
        <p:nvPicPr>
          <p:cNvPr id="3" name="Immagine 2"/>
          <p:cNvPicPr>
            <a:picLocks noChangeAspect="1"/>
          </p:cNvPicPr>
          <p:nvPr/>
        </p:nvPicPr>
        <p:blipFill rotWithShape="1">
          <a:blip r:embed="rId4"/>
          <a:srcRect l="26676" t="7448" r="28039" b="9432"/>
          <a:stretch/>
        </p:blipFill>
        <p:spPr>
          <a:xfrm>
            <a:off x="9461021" y="280824"/>
            <a:ext cx="1521811" cy="2481722"/>
          </a:xfrm>
          <a:prstGeom prst="rect">
            <a:avLst/>
          </a:prstGeom>
        </p:spPr>
      </p:pic>
    </p:spTree>
    <p:extLst>
      <p:ext uri="{BB962C8B-B14F-4D97-AF65-F5344CB8AC3E}">
        <p14:creationId xmlns:p14="http://schemas.microsoft.com/office/powerpoint/2010/main" val="6027727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ome vendere senza farsi schiacciare dalle aziende lea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391469" cy="4702944"/>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p:cNvPicPr>
            <a:picLocks noChangeAspect="1"/>
          </p:cNvPicPr>
          <p:nvPr/>
        </p:nvPicPr>
        <p:blipFill>
          <a:blip r:embed="rId3"/>
          <a:stretch>
            <a:fillRect/>
          </a:stretch>
        </p:blipFill>
        <p:spPr>
          <a:xfrm>
            <a:off x="0" y="4695121"/>
            <a:ext cx="6498077" cy="1649695"/>
          </a:xfrm>
          <a:prstGeom prst="rect">
            <a:avLst/>
          </a:prstGeom>
        </p:spPr>
      </p:pic>
      <p:pic>
        <p:nvPicPr>
          <p:cNvPr id="6" name="Immagine 5"/>
          <p:cNvPicPr>
            <a:picLocks noChangeAspect="1"/>
          </p:cNvPicPr>
          <p:nvPr/>
        </p:nvPicPr>
        <p:blipFill>
          <a:blip r:embed="rId4"/>
          <a:stretch>
            <a:fillRect/>
          </a:stretch>
        </p:blipFill>
        <p:spPr>
          <a:xfrm>
            <a:off x="9636317" y="2008370"/>
            <a:ext cx="2383743" cy="3200677"/>
          </a:xfrm>
          <a:prstGeom prst="rect">
            <a:avLst/>
          </a:prstGeom>
        </p:spPr>
      </p:pic>
      <p:pic>
        <p:nvPicPr>
          <p:cNvPr id="4100" name="Picture 4" descr="freccia freccia destra heartbeat frecce' Adesivo | Spreadshi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7845" y="2705157"/>
            <a:ext cx="2105487" cy="2105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3906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p:cNvPicPr>
            <a:picLocks noGrp="1" noChangeAspect="1"/>
          </p:cNvPicPr>
          <p:nvPr>
            <p:ph idx="1"/>
          </p:nvPr>
        </p:nvPicPr>
        <p:blipFill>
          <a:blip r:embed="rId2"/>
          <a:stretch>
            <a:fillRect/>
          </a:stretch>
        </p:blipFill>
        <p:spPr>
          <a:xfrm>
            <a:off x="1" y="1166327"/>
            <a:ext cx="6878334" cy="4320074"/>
          </a:xfrm>
          <a:prstGeom prst="rect">
            <a:avLst/>
          </a:prstGeom>
        </p:spPr>
      </p:pic>
      <p:sp>
        <p:nvSpPr>
          <p:cNvPr id="6" name="CasellaDiTesto 5"/>
          <p:cNvSpPr txBox="1"/>
          <p:nvPr/>
        </p:nvSpPr>
        <p:spPr>
          <a:xfrm>
            <a:off x="6878335" y="1700749"/>
            <a:ext cx="5606025" cy="3785652"/>
          </a:xfrm>
          <a:prstGeom prst="rect">
            <a:avLst/>
          </a:prstGeom>
          <a:noFill/>
        </p:spPr>
        <p:txBody>
          <a:bodyPr wrap="square" rtlCol="0">
            <a:spAutoFit/>
          </a:bodyPr>
          <a:lstStyle/>
          <a:p>
            <a:pPr marL="571500" indent="-571500">
              <a:buFont typeface="Arial" panose="020B0604020202020204" pitchFamily="34" charset="0"/>
              <a:buChar char="•"/>
            </a:pPr>
            <a:r>
              <a:rPr lang="it-IT" sz="4000" dirty="0" err="1" smtClean="0"/>
              <a:t>Physical</a:t>
            </a:r>
            <a:r>
              <a:rPr lang="it-IT" sz="4000" dirty="0" smtClean="0"/>
              <a:t> </a:t>
            </a:r>
            <a:r>
              <a:rPr lang="it-IT" sz="4000" dirty="0" err="1" smtClean="0"/>
              <a:t>resistance</a:t>
            </a:r>
            <a:endParaRPr lang="it-IT" sz="4000" dirty="0" smtClean="0"/>
          </a:p>
          <a:p>
            <a:pPr marL="571500" indent="-571500">
              <a:buFont typeface="Arial" panose="020B0604020202020204" pitchFamily="34" charset="0"/>
              <a:buChar char="•"/>
            </a:pPr>
            <a:endParaRPr lang="it-IT" sz="4000" dirty="0" smtClean="0"/>
          </a:p>
          <a:p>
            <a:pPr marL="571500" indent="-571500">
              <a:buFont typeface="Arial" panose="020B0604020202020204" pitchFamily="34" charset="0"/>
              <a:buChar char="•"/>
            </a:pPr>
            <a:r>
              <a:rPr lang="it-IT" sz="4000" dirty="0" smtClean="0"/>
              <a:t>Manual </a:t>
            </a:r>
            <a:r>
              <a:rPr lang="it-IT" sz="4000" dirty="0" err="1" smtClean="0"/>
              <a:t>skill</a:t>
            </a:r>
            <a:r>
              <a:rPr lang="it-IT" sz="4000" dirty="0" smtClean="0"/>
              <a:t>/ </a:t>
            </a:r>
            <a:r>
              <a:rPr lang="it-IT" sz="4000" dirty="0" err="1" smtClean="0"/>
              <a:t>dexterity</a:t>
            </a:r>
            <a:endParaRPr lang="it-IT" sz="4000" dirty="0" smtClean="0"/>
          </a:p>
          <a:p>
            <a:pPr marL="571500" indent="-571500">
              <a:buFont typeface="Arial" panose="020B0604020202020204" pitchFamily="34" charset="0"/>
              <a:buChar char="•"/>
            </a:pPr>
            <a:endParaRPr lang="it-IT" sz="4000" dirty="0" smtClean="0"/>
          </a:p>
          <a:p>
            <a:pPr marL="571500" indent="-571500">
              <a:buFont typeface="Arial" panose="020B0604020202020204" pitchFamily="34" charset="0"/>
              <a:buChar char="•"/>
            </a:pPr>
            <a:r>
              <a:rPr lang="it-IT" sz="4000" dirty="0" smtClean="0"/>
              <a:t>Visual </a:t>
            </a:r>
            <a:r>
              <a:rPr lang="it-IT" sz="4000" dirty="0" err="1" smtClean="0"/>
              <a:t>recognition</a:t>
            </a:r>
            <a:endParaRPr lang="it-IT" sz="4000" dirty="0" smtClean="0"/>
          </a:p>
          <a:p>
            <a:endParaRPr lang="it-IT" sz="4000" dirty="0" smtClean="0"/>
          </a:p>
        </p:txBody>
      </p:sp>
    </p:spTree>
    <p:extLst>
      <p:ext uri="{BB962C8B-B14F-4D97-AF65-F5344CB8AC3E}">
        <p14:creationId xmlns:p14="http://schemas.microsoft.com/office/powerpoint/2010/main" val="5824797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187076" y="293407"/>
            <a:ext cx="6147881" cy="1449421"/>
          </a:xfrm>
          <a:prstGeom prst="rect">
            <a:avLst/>
          </a:prstGeom>
        </p:spPr>
      </p:pic>
      <p:pic>
        <p:nvPicPr>
          <p:cNvPr id="4" name="Segnaposto contenuto 3"/>
          <p:cNvPicPr>
            <a:picLocks noGrp="1" noChangeAspect="1"/>
          </p:cNvPicPr>
          <p:nvPr>
            <p:ph idx="1"/>
          </p:nvPr>
        </p:nvPicPr>
        <p:blipFill>
          <a:blip r:embed="rId3"/>
          <a:stretch>
            <a:fillRect/>
          </a:stretch>
        </p:blipFill>
        <p:spPr>
          <a:xfrm>
            <a:off x="307975" y="2125612"/>
            <a:ext cx="6225702" cy="2422187"/>
          </a:xfrm>
          <a:prstGeom prst="rect">
            <a:avLst/>
          </a:prstGeom>
        </p:spPr>
      </p:pic>
      <p:pic>
        <p:nvPicPr>
          <p:cNvPr id="2050" name="Picture 2" descr="Frasi e aforismi sul paradosso - Fabrizio Caramag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0133" y="799624"/>
            <a:ext cx="4762500" cy="332422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Unadjusted mortality rates for commonly performed cardiovascular... |  Download Scientific Diagr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3" name="Immagine 2"/>
          <p:cNvPicPr>
            <a:picLocks noChangeAspect="1"/>
          </p:cNvPicPr>
          <p:nvPr/>
        </p:nvPicPr>
        <p:blipFill>
          <a:blip r:embed="rId5"/>
          <a:stretch>
            <a:fillRect/>
          </a:stretch>
        </p:blipFill>
        <p:spPr>
          <a:xfrm>
            <a:off x="2743200" y="4596518"/>
            <a:ext cx="3321554" cy="2086717"/>
          </a:xfrm>
          <a:prstGeom prst="rect">
            <a:avLst/>
          </a:prstGeom>
        </p:spPr>
      </p:pic>
      <p:pic>
        <p:nvPicPr>
          <p:cNvPr id="8196" name="Picture 4" descr="Mortality after bariatric surgery 'remarkably worse' for men than wome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539" b="13313"/>
          <a:stretch/>
        </p:blipFill>
        <p:spPr bwMode="auto">
          <a:xfrm>
            <a:off x="7268403" y="4665696"/>
            <a:ext cx="3760890" cy="1702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685246"/>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VTI">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2167526_TF33476885.potx" id="{67A3B757-088A-4997-AD47-EBBB609AAF73}" vid="{61F4B085-7BC3-43AB-AFF0-C8B68BB76BF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E0A2CB4-6869-426F-8BC4-A32C90CBE263}">
  <ds:schemaRefs>
    <ds:schemaRef ds:uri="http://schemas.microsoft.com/sharepoint/v3/contenttype/forms"/>
  </ds:schemaRefs>
</ds:datastoreItem>
</file>

<file path=customXml/itemProps3.xml><?xml version="1.0" encoding="utf-8"?>
<ds:datastoreItem xmlns:ds="http://schemas.openxmlformats.org/officeDocument/2006/customXml" ds:itemID="{A4E879E6-8FFE-4154-8F2A-F7518B89B376}">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16c05727-aa75-4e4a-9b5f-8a80a1165891"/>
    <ds:schemaRef ds:uri="71af3243-3dd4-4a8d-8c0d-dd76da1f02a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Presentazione classica per assemblea generale aziendale</Template>
  <TotalTime>3344</TotalTime>
  <Words>810</Words>
  <Application>Microsoft Office PowerPoint</Application>
  <PresentationFormat>Widescreen</PresentationFormat>
  <Paragraphs>91</Paragraphs>
  <Slides>26</Slides>
  <Notes>4</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26</vt:i4>
      </vt:variant>
    </vt:vector>
  </HeadingPairs>
  <TitlesOfParts>
    <vt:vector size="37" baseType="lpstr">
      <vt:lpstr>MS PGothic</vt:lpstr>
      <vt:lpstr>Arial</vt:lpstr>
      <vt:lpstr>Calibri</vt:lpstr>
      <vt:lpstr>Candara</vt:lpstr>
      <vt:lpstr>Canela</vt:lpstr>
      <vt:lpstr>Fira Sans</vt:lpstr>
      <vt:lpstr>Garamond</vt:lpstr>
      <vt:lpstr>Goudy Old Style</vt:lpstr>
      <vt:lpstr>Times New Roman</vt:lpstr>
      <vt:lpstr>Wingdings</vt:lpstr>
      <vt:lpstr>RetrospectVTI</vt:lpstr>
      <vt:lpstr>ESPERIENZA IN CHIRURGIA BARIATRICA UN VALORE AGGIUNTO NEL TRATTAMENTO DELLE NEOPLASIE DELL’UPPER GI? MOTIVAZIONI. </vt:lpstr>
      <vt:lpstr>Presentazione standard di PowerPoint</vt:lpstr>
      <vt:lpstr>Presentazione standard di PowerPoint</vt:lpstr>
      <vt:lpstr>Bariatric surgery is an upper gi surgery?</vt:lpstr>
      <vt:lpstr>Bariatric surgery is a surgical oncology ?</vt:lpstr>
      <vt:lpstr>Presentazione standard di PowerPoint</vt:lpstr>
      <vt:lpstr>Presentazione standard di PowerPoint</vt:lpstr>
      <vt:lpstr>Presentazione standard di PowerPoint</vt:lpstr>
      <vt:lpstr>Presentazione standard di PowerPoint</vt:lpstr>
      <vt:lpstr>Presentazione standard di PowerPoint</vt:lpstr>
      <vt:lpstr> </vt:lpstr>
      <vt:lpstr>Presentazione standard di PowerPoint</vt:lpstr>
      <vt:lpstr>MIE</vt:lpstr>
      <vt:lpstr>Minimally invasive approach in surgical oncology</vt:lpstr>
      <vt:lpstr>Presentazione standard di PowerPoint</vt:lpstr>
      <vt:lpstr>Presentazione standard di PowerPoint</vt:lpstr>
      <vt:lpstr>Presentazione standard di PowerPoint</vt:lpstr>
      <vt:lpstr>Presentazione standard di PowerPoint</vt:lpstr>
      <vt:lpstr>Presentazione standard di PowerPoint</vt:lpstr>
      <vt:lpstr>Incidence and treatment of mediastinal leakage after esophagectomy: Insights from the multicenter study on mediastinal             leaks</vt:lpstr>
      <vt:lpstr>Presentazione standard di PowerPoint</vt:lpstr>
      <vt:lpstr>Presentazione standard di PowerPoint</vt:lpstr>
      <vt:lpstr>Presentazione standard di PowerPoint</vt:lpstr>
      <vt:lpstr>Presentazione standard di PowerPoint</vt:lpstr>
      <vt:lpstr>Presentazione standard di PowerPoint</vt:lpstr>
      <vt:lpstr>Grazie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 29-30 aprile Primo Corso ACCADEMIA SICOB Direttori: M. De Luca - M.A. Zappa</dc:title>
  <dc:creator>Eliana Rispoli</dc:creator>
  <cp:lastModifiedBy>Federico MARCHESI</cp:lastModifiedBy>
  <cp:revision>49</cp:revision>
  <dcterms:created xsi:type="dcterms:W3CDTF">2022-02-27T17:36:31Z</dcterms:created>
  <dcterms:modified xsi:type="dcterms:W3CDTF">2024-05-10T09:31:58Z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